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261" r:id="rId3"/>
    <p:sldId id="258" r:id="rId4"/>
    <p:sldId id="262" r:id="rId5"/>
    <p:sldId id="263" r:id="rId6"/>
    <p:sldId id="265" r:id="rId7"/>
    <p:sldId id="264" r:id="rId8"/>
    <p:sldId id="266" r:id="rId9"/>
    <p:sldId id="287" r:id="rId10"/>
    <p:sldId id="289" r:id="rId11"/>
    <p:sldId id="295" r:id="rId12"/>
    <p:sldId id="290" r:id="rId13"/>
    <p:sldId id="292" r:id="rId14"/>
    <p:sldId id="272" r:id="rId15"/>
    <p:sldId id="268" r:id="rId16"/>
    <p:sldId id="294" r:id="rId17"/>
    <p:sldId id="298" r:id="rId18"/>
    <p:sldId id="299" r:id="rId19"/>
    <p:sldId id="275" r:id="rId20"/>
    <p:sldId id="267" r:id="rId21"/>
    <p:sldId id="296" r:id="rId22"/>
    <p:sldId id="297" r:id="rId23"/>
    <p:sldId id="269" r:id="rId24"/>
    <p:sldId id="301" r:id="rId25"/>
    <p:sldId id="293" r:id="rId26"/>
    <p:sldId id="271" r:id="rId27"/>
    <p:sldId id="288" r:id="rId28"/>
    <p:sldId id="277" r:id="rId2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289"/>
    <a:srgbClr val="007095"/>
    <a:srgbClr val="418A9D"/>
    <a:srgbClr val="04396C"/>
    <a:srgbClr val="393939"/>
    <a:srgbClr val="1E3252"/>
    <a:srgbClr val="6497B1"/>
    <a:srgbClr val="AEAFA9"/>
    <a:srgbClr val="BCDEE3"/>
    <a:srgbClr val="026085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548" autoAdjust="0"/>
    <p:restoredTop sz="94660"/>
  </p:normalViewPr>
  <p:slideViewPr>
    <p:cSldViewPr snapToGrid="0" showGuides="1">
      <p:cViewPr>
        <p:scale>
          <a:sx n="75" d="100"/>
          <a:sy n="75" d="100"/>
        </p:scale>
        <p:origin x="811" y="28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D:\WebDownLoad\Report.xls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/>
              <a:t>교통사고 발생 추세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v>사고건수</c:v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Sheet1!$C$3:$L$3</c:f>
              <c:strCache>
                <c:ptCount val="10"/>
                <c:pt idx="0">
                  <c:v>2010</c:v>
                </c:pt>
                <c:pt idx="1">
                  <c:v>2011</c:v>
                </c:pt>
                <c:pt idx="2">
                  <c:v>2012</c:v>
                </c:pt>
                <c:pt idx="3">
                  <c:v>2013</c:v>
                </c:pt>
                <c:pt idx="4">
                  <c:v>2014</c:v>
                </c:pt>
                <c:pt idx="5">
                  <c:v>2015</c:v>
                </c:pt>
                <c:pt idx="6">
                  <c:v>2016</c:v>
                </c:pt>
                <c:pt idx="7">
                  <c:v>2017</c:v>
                </c:pt>
                <c:pt idx="8">
                  <c:v>2018</c:v>
                </c:pt>
                <c:pt idx="9">
                  <c:v>2019</c:v>
                </c:pt>
              </c:strCache>
            </c:strRef>
          </c:cat>
          <c:val>
            <c:numRef>
              <c:f>Sheet1!$C$4:$L$4</c:f>
              <c:numCache>
                <c:formatCode>#,##0</c:formatCode>
                <c:ptCount val="10"/>
                <c:pt idx="0">
                  <c:v>226878</c:v>
                </c:pt>
                <c:pt idx="1">
                  <c:v>221711</c:v>
                </c:pt>
                <c:pt idx="2">
                  <c:v>223656</c:v>
                </c:pt>
                <c:pt idx="3">
                  <c:v>215354</c:v>
                </c:pt>
                <c:pt idx="4">
                  <c:v>223552</c:v>
                </c:pt>
                <c:pt idx="5">
                  <c:v>232035</c:v>
                </c:pt>
                <c:pt idx="6">
                  <c:v>220917</c:v>
                </c:pt>
                <c:pt idx="7">
                  <c:v>216335</c:v>
                </c:pt>
                <c:pt idx="8">
                  <c:v>217148</c:v>
                </c:pt>
                <c:pt idx="9">
                  <c:v>229600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976-4E2A-B7A9-46CEF96FAE0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00799200"/>
        <c:axId val="126591824"/>
      </c:lineChart>
      <c:lineChart>
        <c:grouping val="standard"/>
        <c:varyColors val="0"/>
        <c:ser>
          <c:idx val="1"/>
          <c:order val="1"/>
          <c:tx>
            <c:v>사망자수</c:v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val>
            <c:numRef>
              <c:f>Sheet1!$C$9:$L$9</c:f>
              <c:numCache>
                <c:formatCode>#,##0</c:formatCode>
                <c:ptCount val="10"/>
                <c:pt idx="0">
                  <c:v>5505</c:v>
                </c:pt>
                <c:pt idx="1">
                  <c:v>5229</c:v>
                </c:pt>
                <c:pt idx="2">
                  <c:v>5392</c:v>
                </c:pt>
                <c:pt idx="3">
                  <c:v>5092</c:v>
                </c:pt>
                <c:pt idx="4">
                  <c:v>4762</c:v>
                </c:pt>
                <c:pt idx="5">
                  <c:v>4621</c:v>
                </c:pt>
                <c:pt idx="6">
                  <c:v>4292</c:v>
                </c:pt>
                <c:pt idx="7">
                  <c:v>4185</c:v>
                </c:pt>
                <c:pt idx="8">
                  <c:v>3781</c:v>
                </c:pt>
                <c:pt idx="9">
                  <c:v>3349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C976-4E2A-B7A9-46CEF96FAE0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00826000"/>
        <c:axId val="126594320"/>
      </c:lineChart>
      <c:catAx>
        <c:axId val="200799200"/>
        <c:scaling>
          <c:orientation val="minMax"/>
        </c:scaling>
        <c:delete val="0"/>
        <c:axPos val="b"/>
        <c:title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26591824"/>
        <c:crosses val="autoZero"/>
        <c:auto val="1"/>
        <c:lblAlgn val="ctr"/>
        <c:lblOffset val="100"/>
        <c:noMultiLvlLbl val="0"/>
      </c:catAx>
      <c:valAx>
        <c:axId val="1265918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ko-KR" altLang="en-US"/>
                  <a:t>사고건수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00799200"/>
        <c:crosses val="autoZero"/>
        <c:crossBetween val="between"/>
      </c:valAx>
      <c:valAx>
        <c:axId val="126594320"/>
        <c:scaling>
          <c:orientation val="minMax"/>
        </c:scaling>
        <c:delete val="0"/>
        <c:axPos val="r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ko-KR" altLang="en-US"/>
                  <a:t>사망자수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#,##0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00826000"/>
        <c:crosses val="max"/>
        <c:crossBetween val="between"/>
      </c:valAx>
      <c:catAx>
        <c:axId val="200826000"/>
        <c:scaling>
          <c:orientation val="minMax"/>
        </c:scaling>
        <c:delete val="1"/>
        <c:axPos val="b"/>
        <c:majorTickMark val="out"/>
        <c:minorTickMark val="none"/>
        <c:tickLblPos val="nextTo"/>
        <c:crossAx val="126594320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7F6387-3403-4348-8A94-7ADE7975A4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A852A9D-DEAB-4D3B-BE4C-4D5506949C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DBC8D7-B31E-450F-BC14-69F5BA00A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2020-09-17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3A2F3B2-7919-4755-A2BA-E60311F1A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7BE1C44-6ED9-45C3-85CE-F181F644D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44094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47AC93-7A39-431A-9FB1-1E98C130D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D84B2D7-51AE-4A98-A99F-A3EB7D93C09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E5744A8-FE11-4335-B99E-0C709334F0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3DD8B86-F04B-471A-B701-77C39BC72A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2020-09-17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8FDA001-D3E8-406C-85C1-C16B28954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1AB922F-8FE5-4AD9-B4B7-0C32F5C0FB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50503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51F6FB-27DF-4EF8-9C39-2843CFAC3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FDDFF65-E6AC-4DE9-BC59-8D94C9C734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9713491-F16F-4D87-A871-72DDAB23D6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2020-09-17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BB5D74-5FA0-4FE3-8C76-C5846785F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277ED0-AEC3-4AF7-92C1-9B942CF7B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39327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326BB87-EA73-4676-B5EE-CF484C7F3D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6EB9E6B-3317-49B6-BD7E-5D8A6D1289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A2096CD-9EE4-4657-B340-5D82EA015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2020-09-17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1A142E6-326E-4C16-9093-56979C035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7D65AFA-C355-40C1-80F6-8264E94A2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09084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09836B-546E-427C-901C-507669B2E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222D5C6-D2D2-4C8F-ADE8-FA9D32A89C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0A3C13-BB40-4BA2-97FB-232FA10CF2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2020-09-17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846734E-5F3B-46DF-83F4-5253AC7D1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C863EFD-2ECD-484B-8FE3-BD46DBAB3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41351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C50236-D72C-46A8-8E43-F403AB51B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49E0306-8C68-4BA2-8E35-84C5A601A3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D55EBBB-3A9E-4875-91BC-BA0F98B72A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2020-09-17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5214B26-FD9B-4500-9159-1814890F5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33211AD-49EC-4C32-ACD3-8CF24D255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76001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D35847-E819-401C-8088-DE14C838B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ECE0E58-A374-46C3-99E5-8CB5327620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3D73669-31FC-4A43-BE3F-20FBB49891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B487473-0381-424C-935F-E8DD5300BE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2020-09-17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479DC7E-293A-4118-BB25-14F86368D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8BF8C06-A6F4-4D56-9961-2A48D376B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9385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F92F4D-6C94-4897-AF69-B2184F151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D88BF44-B930-48BD-847E-4378CC0074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68F7027-CD07-42A0-AF50-45BC8A27DF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038A2D0-3A12-4C29-9758-C0FA78627B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EA347A6-004A-4A7B-931A-4A1D4E9628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1A1E329-33C9-4A40-B00F-E72E7768B5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2020-09-17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58414FA-5EF1-4D32-A0B3-F5970B610B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35AB276-1D41-4C3A-B4C6-AE34D86B4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8831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16D34C-E153-4E55-8BE2-053CB23AE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2C41366-6F59-49C8-B46F-241BACE3C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2020-09-17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F1036E6-7409-4CCD-A33A-E8923C9C4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4FED2EA-EEA3-4D31-83CA-82087B8CD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91541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E6C1AD2-5128-41ED-895C-723FBDAB28FF}"/>
              </a:ext>
            </a:extLst>
          </p:cNvPr>
          <p:cNvSpPr txBox="1"/>
          <p:nvPr userDrawn="1"/>
        </p:nvSpPr>
        <p:spPr>
          <a:xfrm>
            <a:off x="10200752" y="6614007"/>
            <a:ext cx="198804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800" dirty="0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 err="1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800" dirty="0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800" dirty="0">
              <a:solidFill>
                <a:srgbClr val="47465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5CF9D7B-2295-434C-BB50-FBDB7CB49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2020-09-17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2331C84-82A9-49FF-9C58-209FA7C6A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52F265-5EDF-47AD-8C48-23E44987D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83140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5EF8880-0C23-4695-A0B7-BA55B9DCC8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E6C1AD2-5128-41ED-895C-723FBDAB28FF}"/>
              </a:ext>
            </a:extLst>
          </p:cNvPr>
          <p:cNvSpPr txBox="1"/>
          <p:nvPr userDrawn="1"/>
        </p:nvSpPr>
        <p:spPr>
          <a:xfrm>
            <a:off x="10200752" y="6614007"/>
            <a:ext cx="198804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5CF9D7B-2295-434C-BB50-FBDB7CB49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2020-09-17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2331C84-82A9-49FF-9C58-209FA7C6A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52F265-5EDF-47AD-8C48-23E44987D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40298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76295C-1AC2-468F-BE1D-57C4A5875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AFE7A1-9037-44AB-B32C-A035447834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AB44BA5-E666-41CE-9AB1-709CA4AED5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842D173-D60A-49DD-9BBC-DFAC846405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2020-09-17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69DC195-CC0D-4F1D-BA6A-0A1D6BEC9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54EE9A9-6FA0-459E-9839-090D4821A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73757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F1A1494-3269-44A5-B276-FD1B11515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DBE9EB2-ED9C-4B7A-B116-2B1071C0DE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AF56052-6094-4163-A308-25120BD6EB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85567D-AB5D-4AC7-81EF-B47DBFAE57A2}" type="datetimeFigureOut">
              <a:rPr lang="ko-KR" altLang="en-US" smtClean="0"/>
              <a:t>2020-09-17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B435DB-002D-4705-918F-4D6B8113C0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ADB5B9A-8BFA-48CC-9427-80D4088612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8966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jpeg"/><Relationship Id="rId5" Type="http://schemas.openxmlformats.org/officeDocument/2006/relationships/image" Target="../media/image16.PNG"/><Relationship Id="rId4" Type="http://schemas.openxmlformats.org/officeDocument/2006/relationships/image" Target="../media/image15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oi.readthedocs.io/en/latest/computer_vision/cnn/alexnet.html" TargetMode="External"/><Relationship Id="rId4" Type="http://schemas.openxmlformats.org/officeDocument/2006/relationships/hyperlink" Target="https://kevinthegrey.tistory.com/142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jpe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1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46.PNG"/><Relationship Id="rId4" Type="http://schemas.openxmlformats.org/officeDocument/2006/relationships/image" Target="../media/image4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64.png"/><Relationship Id="rId18" Type="http://schemas.openxmlformats.org/officeDocument/2006/relationships/image" Target="../media/image69.png"/><Relationship Id="rId26" Type="http://schemas.openxmlformats.org/officeDocument/2006/relationships/image" Target="../media/image77.png"/><Relationship Id="rId3" Type="http://schemas.openxmlformats.org/officeDocument/2006/relationships/image" Target="../media/image54.png"/><Relationship Id="rId21" Type="http://schemas.openxmlformats.org/officeDocument/2006/relationships/image" Target="../media/image72.png"/><Relationship Id="rId7" Type="http://schemas.openxmlformats.org/officeDocument/2006/relationships/image" Target="../media/image58.png"/><Relationship Id="rId12" Type="http://schemas.openxmlformats.org/officeDocument/2006/relationships/image" Target="../media/image63.png"/><Relationship Id="rId17" Type="http://schemas.openxmlformats.org/officeDocument/2006/relationships/image" Target="../media/image68.png"/><Relationship Id="rId25" Type="http://schemas.openxmlformats.org/officeDocument/2006/relationships/image" Target="../media/image76.png"/><Relationship Id="rId2" Type="http://schemas.openxmlformats.org/officeDocument/2006/relationships/image" Target="../media/image53.png"/><Relationship Id="rId16" Type="http://schemas.openxmlformats.org/officeDocument/2006/relationships/image" Target="../media/image67.png"/><Relationship Id="rId20" Type="http://schemas.openxmlformats.org/officeDocument/2006/relationships/image" Target="../media/image71.png"/><Relationship Id="rId29" Type="http://schemas.openxmlformats.org/officeDocument/2006/relationships/image" Target="../media/image8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11" Type="http://schemas.openxmlformats.org/officeDocument/2006/relationships/image" Target="../media/image62.png"/><Relationship Id="rId24" Type="http://schemas.openxmlformats.org/officeDocument/2006/relationships/image" Target="../media/image75.png"/><Relationship Id="rId5" Type="http://schemas.openxmlformats.org/officeDocument/2006/relationships/image" Target="../media/image56.png"/><Relationship Id="rId15" Type="http://schemas.openxmlformats.org/officeDocument/2006/relationships/image" Target="../media/image66.png"/><Relationship Id="rId23" Type="http://schemas.openxmlformats.org/officeDocument/2006/relationships/image" Target="../media/image74.png"/><Relationship Id="rId28" Type="http://schemas.openxmlformats.org/officeDocument/2006/relationships/image" Target="../media/image79.png"/><Relationship Id="rId10" Type="http://schemas.openxmlformats.org/officeDocument/2006/relationships/image" Target="../media/image61.png"/><Relationship Id="rId19" Type="http://schemas.openxmlformats.org/officeDocument/2006/relationships/image" Target="../media/image70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Relationship Id="rId14" Type="http://schemas.openxmlformats.org/officeDocument/2006/relationships/image" Target="../media/image65.png"/><Relationship Id="rId22" Type="http://schemas.openxmlformats.org/officeDocument/2006/relationships/image" Target="../media/image73.png"/><Relationship Id="rId27" Type="http://schemas.openxmlformats.org/officeDocument/2006/relationships/image" Target="../media/image7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13" Type="http://schemas.openxmlformats.org/officeDocument/2006/relationships/image" Target="../media/image80.png"/><Relationship Id="rId18" Type="http://schemas.openxmlformats.org/officeDocument/2006/relationships/image" Target="../media/image70.png"/><Relationship Id="rId3" Type="http://schemas.openxmlformats.org/officeDocument/2006/relationships/image" Target="../media/image59.png"/><Relationship Id="rId21" Type="http://schemas.openxmlformats.org/officeDocument/2006/relationships/image" Target="../media/image81.png"/><Relationship Id="rId7" Type="http://schemas.openxmlformats.org/officeDocument/2006/relationships/image" Target="../media/image74.png"/><Relationship Id="rId12" Type="http://schemas.openxmlformats.org/officeDocument/2006/relationships/image" Target="../media/image79.png"/><Relationship Id="rId17" Type="http://schemas.openxmlformats.org/officeDocument/2006/relationships/image" Target="../media/image69.png"/><Relationship Id="rId2" Type="http://schemas.openxmlformats.org/officeDocument/2006/relationships/image" Target="../media/image57.png"/><Relationship Id="rId16" Type="http://schemas.openxmlformats.org/officeDocument/2006/relationships/image" Target="../media/image68.png"/><Relationship Id="rId20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png"/><Relationship Id="rId11" Type="http://schemas.openxmlformats.org/officeDocument/2006/relationships/image" Target="../media/image78.png"/><Relationship Id="rId5" Type="http://schemas.openxmlformats.org/officeDocument/2006/relationships/image" Target="../media/image62.png"/><Relationship Id="rId15" Type="http://schemas.openxmlformats.org/officeDocument/2006/relationships/image" Target="../media/image67.png"/><Relationship Id="rId10" Type="http://schemas.openxmlformats.org/officeDocument/2006/relationships/image" Target="../media/image77.png"/><Relationship Id="rId19" Type="http://schemas.openxmlformats.org/officeDocument/2006/relationships/image" Target="../media/image71.png"/><Relationship Id="rId4" Type="http://schemas.openxmlformats.org/officeDocument/2006/relationships/image" Target="../media/image60.png"/><Relationship Id="rId9" Type="http://schemas.openxmlformats.org/officeDocument/2006/relationships/image" Target="../media/image76.png"/><Relationship Id="rId14" Type="http://schemas.openxmlformats.org/officeDocument/2006/relationships/image" Target="../media/image65.png"/><Relationship Id="rId22" Type="http://schemas.openxmlformats.org/officeDocument/2006/relationships/image" Target="../media/image8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hyperlink" Target="http://www.dbpia.co.kr/journal/articleDetail?nodeId=NODE09346417" TargetMode="Externa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80C4291-AA49-4611-97D5-21EC4368F85B}"/>
              </a:ext>
            </a:extLst>
          </p:cNvPr>
          <p:cNvSpPr txBox="1"/>
          <p:nvPr/>
        </p:nvSpPr>
        <p:spPr>
          <a:xfrm>
            <a:off x="1990485" y="2390663"/>
            <a:ext cx="821103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spc="-300" dirty="0">
                <a:solidFill>
                  <a:schemeClr val="bg1"/>
                </a:solidFill>
              </a:rPr>
              <a:t>자동차 상태 분석을 위한 </a:t>
            </a:r>
            <a:r>
              <a:rPr lang="en-US" altLang="ko-KR" sz="4800" spc="-300" dirty="0">
                <a:solidFill>
                  <a:schemeClr val="bg1"/>
                </a:solidFill>
              </a:rPr>
              <a:t>Sim2Real </a:t>
            </a:r>
          </a:p>
          <a:p>
            <a:pPr algn="ctr"/>
            <a:r>
              <a:rPr lang="ko-KR" altLang="en-US" sz="4800" spc="-300" dirty="0">
                <a:solidFill>
                  <a:schemeClr val="bg1"/>
                </a:solidFill>
              </a:rPr>
              <a:t>딥러닝 기반 차량 동작 인식 시스템</a:t>
            </a:r>
            <a:endParaRPr lang="en-US" altLang="ko-KR" sz="4000" spc="-300" dirty="0">
              <a:solidFill>
                <a:schemeClr val="bg1"/>
              </a:solidFill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1F12AE3B-B2F6-41CB-8089-A3BC3350D683}"/>
              </a:ext>
            </a:extLst>
          </p:cNvPr>
          <p:cNvCxnSpPr>
            <a:cxnSpLocks/>
          </p:cNvCxnSpPr>
          <p:nvPr/>
        </p:nvCxnSpPr>
        <p:spPr>
          <a:xfrm>
            <a:off x="3862055" y="2395283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0BDE27BE-D47F-4C86-A8A7-881E337B1B9F}"/>
              </a:ext>
            </a:extLst>
          </p:cNvPr>
          <p:cNvCxnSpPr>
            <a:cxnSpLocks/>
          </p:cNvCxnSpPr>
          <p:nvPr/>
        </p:nvCxnSpPr>
        <p:spPr>
          <a:xfrm>
            <a:off x="3862055" y="401185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9A579EC9-5759-4D72-9456-D207CF1DDEEF}"/>
              </a:ext>
            </a:extLst>
          </p:cNvPr>
          <p:cNvSpPr txBox="1"/>
          <p:nvPr/>
        </p:nvSpPr>
        <p:spPr>
          <a:xfrm>
            <a:off x="4418300" y="4346555"/>
            <a:ext cx="33554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</a:rPr>
              <a:t>38</a:t>
            </a:r>
            <a:r>
              <a:rPr lang="ko-KR" altLang="en-US" sz="2000" dirty="0">
                <a:solidFill>
                  <a:schemeClr val="bg1"/>
                </a:solidFill>
              </a:rPr>
              <a:t>조 </a:t>
            </a:r>
            <a:r>
              <a:rPr lang="en-US" altLang="ko-KR" sz="2000" dirty="0">
                <a:solidFill>
                  <a:schemeClr val="bg1"/>
                </a:solidFill>
              </a:rPr>
              <a:t>– </a:t>
            </a:r>
            <a:r>
              <a:rPr lang="ko-KR" altLang="en-US" sz="2000" dirty="0">
                <a:solidFill>
                  <a:schemeClr val="bg1"/>
                </a:solidFill>
              </a:rPr>
              <a:t>여기에 팀 이름 입력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822278D-6021-420A-8428-878080CC967A}"/>
              </a:ext>
            </a:extLst>
          </p:cNvPr>
          <p:cNvSpPr txBox="1"/>
          <p:nvPr/>
        </p:nvSpPr>
        <p:spPr>
          <a:xfrm>
            <a:off x="172720" y="142240"/>
            <a:ext cx="45897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</a:rPr>
              <a:t>전기컴퓨터공학부 정보컴퓨터공학 </a:t>
            </a:r>
            <a:r>
              <a:rPr lang="en-US" altLang="ko-KR" sz="1200" dirty="0">
                <a:solidFill>
                  <a:schemeClr val="bg1"/>
                </a:solidFill>
              </a:rPr>
              <a:t>2020</a:t>
            </a:r>
            <a:r>
              <a:rPr lang="ko-KR" altLang="en-US" sz="1200" dirty="0">
                <a:solidFill>
                  <a:schemeClr val="bg1"/>
                </a:solidFill>
              </a:rPr>
              <a:t>년도 전기 졸업과제 </a:t>
            </a:r>
            <a:r>
              <a:rPr lang="en-US" altLang="ko-KR" sz="1200" dirty="0">
                <a:solidFill>
                  <a:schemeClr val="bg1"/>
                </a:solidFill>
              </a:rPr>
              <a:t>38</a:t>
            </a:r>
            <a:r>
              <a:rPr lang="ko-KR" altLang="en-US" sz="1200" dirty="0">
                <a:solidFill>
                  <a:schemeClr val="bg1"/>
                </a:solidFill>
              </a:rPr>
              <a:t>조 발표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1EE83D-2C59-48E5-9FC0-24BFC51F2D2E}"/>
              </a:ext>
            </a:extLst>
          </p:cNvPr>
          <p:cNvSpPr txBox="1"/>
          <p:nvPr/>
        </p:nvSpPr>
        <p:spPr>
          <a:xfrm>
            <a:off x="5080339" y="5019813"/>
            <a:ext cx="20313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</a:rPr>
              <a:t>201524582 – </a:t>
            </a:r>
            <a:r>
              <a:rPr lang="ko-KR" altLang="en-US" sz="1600" dirty="0" err="1">
                <a:solidFill>
                  <a:schemeClr val="bg1"/>
                </a:solidFill>
              </a:rPr>
              <a:t>정희석</a:t>
            </a:r>
            <a:endParaRPr lang="en-US" altLang="ko-KR" sz="1600" dirty="0">
              <a:solidFill>
                <a:schemeClr val="bg1"/>
              </a:solidFill>
            </a:endParaRPr>
          </a:p>
          <a:p>
            <a:pPr algn="ctr"/>
            <a:r>
              <a:rPr lang="en-US" altLang="ko-KR" sz="1600" dirty="0">
                <a:solidFill>
                  <a:schemeClr val="bg1"/>
                </a:solidFill>
              </a:rPr>
              <a:t>201524527 – </a:t>
            </a:r>
            <a:r>
              <a:rPr lang="ko-KR" altLang="en-US" sz="1600" dirty="0">
                <a:solidFill>
                  <a:schemeClr val="bg1"/>
                </a:solidFill>
              </a:rPr>
              <a:t>이석준</a:t>
            </a:r>
            <a:endParaRPr lang="en-US" altLang="ko-KR" sz="1600" dirty="0">
              <a:solidFill>
                <a:schemeClr val="bg1"/>
              </a:solidFill>
            </a:endParaRPr>
          </a:p>
          <a:p>
            <a:pPr algn="ctr"/>
            <a:r>
              <a:rPr lang="en-US" altLang="ko-KR" sz="1600" dirty="0">
                <a:solidFill>
                  <a:schemeClr val="bg1"/>
                </a:solidFill>
              </a:rPr>
              <a:t>201524473 – </a:t>
            </a:r>
            <a:r>
              <a:rPr lang="ko-KR" altLang="en-US" sz="1600" dirty="0">
                <a:solidFill>
                  <a:schemeClr val="bg1"/>
                </a:solidFill>
              </a:rPr>
              <a:t>방형진</a:t>
            </a:r>
          </a:p>
        </p:txBody>
      </p:sp>
    </p:spTree>
    <p:extLst>
      <p:ext uri="{BB962C8B-B14F-4D97-AF65-F5344CB8AC3E}">
        <p14:creationId xmlns:p14="http://schemas.microsoft.com/office/powerpoint/2010/main" val="15727429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 descr="컴퓨터, 앉아있는, 젊은이(가) 표시된 사진&#10;&#10;자동 생성된 설명">
            <a:extLst>
              <a:ext uri="{FF2B5EF4-FFF2-40B4-BE49-F238E27FC236}">
                <a16:creationId xmlns:a16="http://schemas.microsoft.com/office/drawing/2014/main" id="{91C6BF99-6F69-4697-830D-054F1AEEBC0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335" y="2052919"/>
            <a:ext cx="2487007" cy="150809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B449FEF-0D68-4697-8497-2DDD4407F7F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8341" y="2050410"/>
            <a:ext cx="3571377" cy="2812534"/>
          </a:xfrm>
          <a:prstGeom prst="rect">
            <a:avLst/>
          </a:prstGeom>
        </p:spPr>
      </p:pic>
      <p:pic>
        <p:nvPicPr>
          <p:cNvPr id="8" name="그림 7" descr="사람, 쥐고있는, 남자, 컴퓨터이(가) 표시된 사진&#10;&#10;자동 생성된 설명">
            <a:extLst>
              <a:ext uri="{FF2B5EF4-FFF2-40B4-BE49-F238E27FC236}">
                <a16:creationId xmlns:a16="http://schemas.microsoft.com/office/drawing/2014/main" id="{624C07DA-F823-4AEF-8969-1E01230C61F0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75104" y="3556967"/>
            <a:ext cx="2483237" cy="130597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2156109-D446-42F9-9E81-E53E7BC965BB}"/>
              </a:ext>
            </a:extLst>
          </p:cNvPr>
          <p:cNvSpPr txBox="1"/>
          <p:nvPr/>
        </p:nvSpPr>
        <p:spPr>
          <a:xfrm>
            <a:off x="7899409" y="5615981"/>
            <a:ext cx="39683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spc="-150" dirty="0"/>
              <a:t>Euro Truck Simulator 2 </a:t>
            </a:r>
            <a:r>
              <a:rPr lang="ko-KR" altLang="en-US" sz="2000" spc="-150" dirty="0"/>
              <a:t>프로그램 사용</a:t>
            </a:r>
            <a:endParaRPr lang="en-US" altLang="ko-KR" sz="2000" spc="-150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FA9AF2D8-43E2-417F-8328-C3F463FBF048}"/>
              </a:ext>
            </a:extLst>
          </p:cNvPr>
          <p:cNvPicPr/>
          <p:nvPr/>
        </p:nvPicPr>
        <p:blipFill rotWithShape="1">
          <a:blip r:embed="rId5"/>
          <a:srcRect l="-924" t="26023" b="37120"/>
          <a:stretch/>
        </p:blipFill>
        <p:spPr>
          <a:xfrm>
            <a:off x="324197" y="4862944"/>
            <a:ext cx="7289343" cy="160790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945CA64-A523-4752-B072-CC66E079FE79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C35F21E-9CE5-46BA-A6BA-E5B58F819668}"/>
              </a:ext>
            </a:extLst>
          </p:cNvPr>
          <p:cNvSpPr txBox="1"/>
          <p:nvPr/>
        </p:nvSpPr>
        <p:spPr>
          <a:xfrm>
            <a:off x="875104" y="101916"/>
            <a:ext cx="28472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진행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26D0DF4-2501-4846-B5C2-D3634EE19CC7}"/>
              </a:ext>
            </a:extLst>
          </p:cNvPr>
          <p:cNvSpPr txBox="1"/>
          <p:nvPr/>
        </p:nvSpPr>
        <p:spPr>
          <a:xfrm>
            <a:off x="875104" y="676096"/>
            <a:ext cx="7232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Progress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9646BF3-44DB-4017-8507-E620F945A29B}"/>
              </a:ext>
            </a:extLst>
          </p:cNvPr>
          <p:cNvSpPr txBox="1"/>
          <p:nvPr/>
        </p:nvSpPr>
        <p:spPr>
          <a:xfrm>
            <a:off x="339536" y="1264666"/>
            <a:ext cx="22813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학습 데이터 수집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9FF8E1E-3377-4305-A0B9-64B84B753A3A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 descr="트럭, 버스, 엔진, 거리이(가) 표시된 사진&#10;&#10;자동 생성된 설명">
            <a:extLst>
              <a:ext uri="{FF2B5EF4-FFF2-40B4-BE49-F238E27FC236}">
                <a16:creationId xmlns:a16="http://schemas.microsoft.com/office/drawing/2014/main" id="{BCD29BFE-640B-47B1-9D14-13CE0FCAD06B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99409" y="2012892"/>
            <a:ext cx="3971322" cy="3603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7018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45CA64-A523-4752-B072-CC66E079FE79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C35F21E-9CE5-46BA-A6BA-E5B58F819668}"/>
              </a:ext>
            </a:extLst>
          </p:cNvPr>
          <p:cNvSpPr txBox="1"/>
          <p:nvPr/>
        </p:nvSpPr>
        <p:spPr>
          <a:xfrm>
            <a:off x="875104" y="101916"/>
            <a:ext cx="28472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진행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26D0DF4-2501-4846-B5C2-D3634EE19CC7}"/>
              </a:ext>
            </a:extLst>
          </p:cNvPr>
          <p:cNvSpPr txBox="1"/>
          <p:nvPr/>
        </p:nvSpPr>
        <p:spPr>
          <a:xfrm>
            <a:off x="875104" y="676096"/>
            <a:ext cx="7232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Progress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9646BF3-44DB-4017-8507-E620F945A29B}"/>
              </a:ext>
            </a:extLst>
          </p:cNvPr>
          <p:cNvSpPr txBox="1"/>
          <p:nvPr/>
        </p:nvSpPr>
        <p:spPr>
          <a:xfrm>
            <a:off x="339536" y="1264666"/>
            <a:ext cx="28200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데이터 선별 및 </a:t>
            </a:r>
            <a:r>
              <a:rPr lang="ko-KR" altLang="en-US" sz="2400" spc="-300" dirty="0" err="1">
                <a:solidFill>
                  <a:srgbClr val="393939"/>
                </a:solidFill>
                <a:latin typeface="+mn-ea"/>
              </a:rPr>
              <a:t>라벨링</a:t>
            </a:r>
            <a:endParaRPr lang="ko-KR" altLang="en-US" sz="2400" spc="-300" dirty="0">
              <a:solidFill>
                <a:srgbClr val="393939"/>
              </a:solidFill>
              <a:latin typeface="+mn-ea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9FF8E1E-3377-4305-A0B9-64B84B753A3A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 descr="컴퓨터, 테이블, 책상, 대형이(가) 표시된 사진&#10;&#10;자동 생성된 설명">
            <a:extLst>
              <a:ext uri="{FF2B5EF4-FFF2-40B4-BE49-F238E27FC236}">
                <a16:creationId xmlns:a16="http://schemas.microsoft.com/office/drawing/2014/main" id="{B852A488-C939-4608-99E3-67B06E8162E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653"/>
          <a:stretch/>
        </p:blipFill>
        <p:spPr>
          <a:xfrm>
            <a:off x="233742" y="3926410"/>
            <a:ext cx="5302093" cy="1877829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64F97580-9B51-4337-9D40-CD9C55F7DB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080" y="2216465"/>
            <a:ext cx="7980171" cy="121253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3543199-0B6A-4600-8712-2F94EF9271AA}"/>
              </a:ext>
            </a:extLst>
          </p:cNvPr>
          <p:cNvSpPr txBox="1"/>
          <p:nvPr/>
        </p:nvSpPr>
        <p:spPr>
          <a:xfrm>
            <a:off x="240080" y="1798483"/>
            <a:ext cx="18982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/>
              <a:t>시뮬레이터 데이터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5422FB2-6F5F-4C09-8486-AF7C7530549D}"/>
              </a:ext>
            </a:extLst>
          </p:cNvPr>
          <p:cNvSpPr txBox="1"/>
          <p:nvPr/>
        </p:nvSpPr>
        <p:spPr>
          <a:xfrm>
            <a:off x="233742" y="3508428"/>
            <a:ext cx="12827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/>
              <a:t>실제 데이터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4378B208-3D14-4DD3-B616-9C16E63B4439}"/>
              </a:ext>
            </a:extLst>
          </p:cNvPr>
          <p:cNvGrpSpPr/>
          <p:nvPr/>
        </p:nvGrpSpPr>
        <p:grpSpPr>
          <a:xfrm>
            <a:off x="977153" y="2219531"/>
            <a:ext cx="6129767" cy="3584708"/>
            <a:chOff x="977153" y="2219531"/>
            <a:chExt cx="6129767" cy="3584708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37AE906E-807D-4D15-9CE3-A88590EECA73}"/>
                </a:ext>
              </a:extLst>
            </p:cNvPr>
            <p:cNvSpPr/>
            <p:nvPr/>
          </p:nvSpPr>
          <p:spPr>
            <a:xfrm>
              <a:off x="977153" y="3926410"/>
              <a:ext cx="1129777" cy="1877829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F498B05B-A5E3-4FE5-9806-2E9938D5AAF8}"/>
                </a:ext>
              </a:extLst>
            </p:cNvPr>
            <p:cNvSpPr/>
            <p:nvPr/>
          </p:nvSpPr>
          <p:spPr>
            <a:xfrm>
              <a:off x="4790440" y="3926410"/>
              <a:ext cx="755650" cy="1877829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27493D3C-0139-4276-AD64-BBF3073778B3}"/>
                </a:ext>
              </a:extLst>
            </p:cNvPr>
            <p:cNvSpPr/>
            <p:nvPr/>
          </p:nvSpPr>
          <p:spPr>
            <a:xfrm>
              <a:off x="4045473" y="3926410"/>
              <a:ext cx="379207" cy="1877829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BE2DA70D-FF8A-4EE4-B290-E5E63C62ED65}"/>
                </a:ext>
              </a:extLst>
            </p:cNvPr>
            <p:cNvSpPr/>
            <p:nvPr/>
          </p:nvSpPr>
          <p:spPr>
            <a:xfrm>
              <a:off x="2313193" y="2219531"/>
              <a:ext cx="724647" cy="1209470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16751415-225C-4854-8C5E-B558217A9F91}"/>
                </a:ext>
              </a:extLst>
            </p:cNvPr>
            <p:cNvSpPr/>
            <p:nvPr/>
          </p:nvSpPr>
          <p:spPr>
            <a:xfrm>
              <a:off x="5615193" y="2219531"/>
              <a:ext cx="1491727" cy="1209470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8DDD8AAA-3BB9-4B34-978E-9E427A1CF7E8}"/>
              </a:ext>
            </a:extLst>
          </p:cNvPr>
          <p:cNvGrpSpPr/>
          <p:nvPr/>
        </p:nvGrpSpPr>
        <p:grpSpPr>
          <a:xfrm>
            <a:off x="5615193" y="2924718"/>
            <a:ext cx="6125386" cy="3264766"/>
            <a:chOff x="5615193" y="2924718"/>
            <a:chExt cx="6125386" cy="3264766"/>
          </a:xfrm>
        </p:grpSpPr>
        <p:sp>
          <p:nvSpPr>
            <p:cNvPr id="37" name="화살표: 오른쪽 36">
              <a:extLst>
                <a:ext uri="{FF2B5EF4-FFF2-40B4-BE49-F238E27FC236}">
                  <a16:creationId xmlns:a16="http://schemas.microsoft.com/office/drawing/2014/main" id="{5FBE2BCD-E3BF-4140-BEC7-6EDE21DFC8F4}"/>
                </a:ext>
              </a:extLst>
            </p:cNvPr>
            <p:cNvSpPr/>
            <p:nvPr/>
          </p:nvSpPr>
          <p:spPr>
            <a:xfrm>
              <a:off x="5615193" y="5015520"/>
              <a:ext cx="748030" cy="4572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9" name="그림 38" descr="걸린, 채운, 옅은, 테이블이(가) 표시된 사진&#10;&#10;자동 생성된 설명">
              <a:extLst>
                <a:ext uri="{FF2B5EF4-FFF2-40B4-BE49-F238E27FC236}">
                  <a16:creationId xmlns:a16="http://schemas.microsoft.com/office/drawing/2014/main" id="{1AEA4065-5CED-4B50-A950-D44C9CBD80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8485" y="3847781"/>
              <a:ext cx="5302094" cy="802686"/>
            </a:xfrm>
            <a:prstGeom prst="rect">
              <a:avLst/>
            </a:prstGeom>
          </p:spPr>
        </p:pic>
        <p:pic>
          <p:nvPicPr>
            <p:cNvPr id="41" name="그림 40" descr="걸린, 이중, 시계이(가) 표시된 사진&#10;&#10;자동 생성된 설명">
              <a:extLst>
                <a:ext uri="{FF2B5EF4-FFF2-40B4-BE49-F238E27FC236}">
                  <a16:creationId xmlns:a16="http://schemas.microsoft.com/office/drawing/2014/main" id="{1803ACFB-FA64-4E10-8AA7-0C866D0E3CC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2326" y="5069247"/>
              <a:ext cx="4724809" cy="1120237"/>
            </a:xfrm>
            <a:prstGeom prst="rect">
              <a:avLst/>
            </a:prstGeom>
          </p:spPr>
        </p:pic>
        <p:sp>
          <p:nvSpPr>
            <p:cNvPr id="43" name="화살표: 오른쪽 42">
              <a:extLst>
                <a:ext uri="{FF2B5EF4-FFF2-40B4-BE49-F238E27FC236}">
                  <a16:creationId xmlns:a16="http://schemas.microsoft.com/office/drawing/2014/main" id="{73229391-1054-4BCC-AE3D-AEC0F397F701}"/>
                </a:ext>
              </a:extLst>
            </p:cNvPr>
            <p:cNvSpPr/>
            <p:nvPr/>
          </p:nvSpPr>
          <p:spPr>
            <a:xfrm rot="5400000">
              <a:off x="8770771" y="3070180"/>
              <a:ext cx="748030" cy="4572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8742358E-660A-4229-BC8B-1A7841237A4D}"/>
                </a:ext>
              </a:extLst>
            </p:cNvPr>
            <p:cNvSpPr/>
            <p:nvPr/>
          </p:nvSpPr>
          <p:spPr>
            <a:xfrm>
              <a:off x="8592089" y="2924718"/>
              <a:ext cx="664848" cy="22942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F98DA644-78F7-476F-AB6C-9E1F0B4EC288}"/>
                </a:ext>
              </a:extLst>
            </p:cNvPr>
            <p:cNvSpPr txBox="1"/>
            <p:nvPr/>
          </p:nvSpPr>
          <p:spPr>
            <a:xfrm>
              <a:off x="6371948" y="3503518"/>
              <a:ext cx="258596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/>
                <a:t>선별된 시뮬레이터 데이터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D56BEE18-7127-4074-B64B-B8E9D2FD011C}"/>
                </a:ext>
              </a:extLst>
            </p:cNvPr>
            <p:cNvSpPr txBox="1"/>
            <p:nvPr/>
          </p:nvSpPr>
          <p:spPr>
            <a:xfrm>
              <a:off x="6371948" y="4676966"/>
              <a:ext cx="197041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/>
                <a:t>선별된 실제 데이터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810226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-5080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BB1D718C-4BB8-4252-BF7D-4CB080C22DE3}"/>
              </a:ext>
            </a:extLst>
          </p:cNvPr>
          <p:cNvPicPr/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368"/>
          <a:stretch/>
        </p:blipFill>
        <p:spPr bwMode="auto">
          <a:xfrm>
            <a:off x="240080" y="2143824"/>
            <a:ext cx="4574489" cy="69621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AC399168-88E8-42FD-9909-6CC77C48B023}"/>
              </a:ext>
            </a:extLst>
          </p:cNvPr>
          <p:cNvGrpSpPr/>
          <p:nvPr/>
        </p:nvGrpSpPr>
        <p:grpSpPr>
          <a:xfrm>
            <a:off x="4785132" y="2141446"/>
            <a:ext cx="4574490" cy="698589"/>
            <a:chOff x="4756034" y="5609508"/>
            <a:chExt cx="3409839" cy="395045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22F45F25-BEE6-410A-B81A-C067816EA3F8}"/>
                </a:ext>
              </a:extLst>
            </p:cNvPr>
            <p:cNvPicPr/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9978" b="27185"/>
            <a:stretch/>
          </p:blipFill>
          <p:spPr bwMode="auto">
            <a:xfrm>
              <a:off x="4756034" y="5610853"/>
              <a:ext cx="2077028" cy="393700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04969D88-F9E1-488A-9613-92A68CF21522}"/>
                </a:ext>
              </a:extLst>
            </p:cNvPr>
            <p:cNvPicPr/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999" r="40135" b="27185"/>
            <a:stretch/>
          </p:blipFill>
          <p:spPr bwMode="auto">
            <a:xfrm>
              <a:off x="6833063" y="5609508"/>
              <a:ext cx="444270" cy="393700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C4A6AC02-E3C9-433A-9345-F53340B56EDD}"/>
                </a:ext>
              </a:extLst>
            </p:cNvPr>
            <p:cNvPicPr/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843" r="20180" b="27185"/>
            <a:stretch/>
          </p:blipFill>
          <p:spPr bwMode="auto">
            <a:xfrm>
              <a:off x="7277333" y="5609508"/>
              <a:ext cx="444270" cy="393700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FBAD350B-7113-49FB-B272-83F94F0CA2DC}"/>
                </a:ext>
              </a:extLst>
            </p:cNvPr>
            <p:cNvPicPr/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9797" r="337" b="27185"/>
            <a:stretch/>
          </p:blipFill>
          <p:spPr bwMode="auto">
            <a:xfrm>
              <a:off x="7721603" y="5609508"/>
              <a:ext cx="444270" cy="393700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3814AAE1-4F57-4DEF-BE0A-FCF893B48581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409569-D629-4314-B6E2-59F2295E3D9C}"/>
              </a:ext>
            </a:extLst>
          </p:cNvPr>
          <p:cNvSpPr txBox="1"/>
          <p:nvPr/>
        </p:nvSpPr>
        <p:spPr>
          <a:xfrm>
            <a:off x="875104" y="101916"/>
            <a:ext cx="28472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진행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1CFB56-7EA6-464B-B195-C9F7D4C9269F}"/>
              </a:ext>
            </a:extLst>
          </p:cNvPr>
          <p:cNvSpPr txBox="1"/>
          <p:nvPr/>
        </p:nvSpPr>
        <p:spPr>
          <a:xfrm>
            <a:off x="875104" y="676096"/>
            <a:ext cx="7232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Progress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D32435-0792-465F-B001-BF5CEEF9D45F}"/>
              </a:ext>
            </a:extLst>
          </p:cNvPr>
          <p:cNvSpPr txBox="1"/>
          <p:nvPr/>
        </p:nvSpPr>
        <p:spPr>
          <a:xfrm>
            <a:off x="339536" y="1264666"/>
            <a:ext cx="32303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학습 및 실제 데이터 분석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28EC632-1E89-444B-8584-CC5C2DE5802E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4B26C8A2-A07E-45E4-88A8-76BAD6295810}"/>
              </a:ext>
            </a:extLst>
          </p:cNvPr>
          <p:cNvGrpSpPr/>
          <p:nvPr/>
        </p:nvGrpSpPr>
        <p:grpSpPr>
          <a:xfrm>
            <a:off x="791195" y="2936198"/>
            <a:ext cx="3261621" cy="1613246"/>
            <a:chOff x="1054707" y="1910536"/>
            <a:chExt cx="3261621" cy="1613246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FCA43A80-4663-4272-93E2-41E63158D5A8}"/>
                </a:ext>
              </a:extLst>
            </p:cNvPr>
            <p:cNvPicPr/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4707" y="1910536"/>
              <a:ext cx="3261621" cy="161324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2680A0B-4E41-4CE5-AE30-7B3CEE4CE3A7}"/>
                </a:ext>
              </a:extLst>
            </p:cNvPr>
            <p:cNvSpPr txBox="1"/>
            <p:nvPr/>
          </p:nvSpPr>
          <p:spPr>
            <a:xfrm>
              <a:off x="1883469" y="1970902"/>
              <a:ext cx="14257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/>
                <a:t>Steering Wheel</a:t>
              </a:r>
              <a:endParaRPr lang="ko-KR" altLang="en-US" sz="1400" dirty="0"/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39386118-87DB-4A46-A012-FDF421D91EAC}"/>
              </a:ext>
            </a:extLst>
          </p:cNvPr>
          <p:cNvGrpSpPr/>
          <p:nvPr/>
        </p:nvGrpSpPr>
        <p:grpSpPr>
          <a:xfrm>
            <a:off x="5530759" y="2936198"/>
            <a:ext cx="3261621" cy="1611296"/>
            <a:chOff x="5794548" y="1910536"/>
            <a:chExt cx="3261621" cy="1611296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DFAFBD8B-4318-4B0A-9EBF-A97F5AE85C01}"/>
                </a:ext>
              </a:extLst>
            </p:cNvPr>
            <p:cNvPicPr/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794548" y="1910536"/>
              <a:ext cx="3261621" cy="161129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3474BD1-BEF3-40A6-9960-2F17B8A03888}"/>
                </a:ext>
              </a:extLst>
            </p:cNvPr>
            <p:cNvSpPr txBox="1"/>
            <p:nvPr/>
          </p:nvSpPr>
          <p:spPr>
            <a:xfrm>
              <a:off x="6623311" y="1929307"/>
              <a:ext cx="14257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/>
                <a:t>Steering Wheel</a:t>
              </a:r>
              <a:endParaRPr lang="ko-KR" altLang="en-US" sz="1400" dirty="0"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FCA8AE01-B0FD-494C-ACBD-2354B19B5D21}"/>
              </a:ext>
            </a:extLst>
          </p:cNvPr>
          <p:cNvSpPr txBox="1"/>
          <p:nvPr/>
        </p:nvSpPr>
        <p:spPr>
          <a:xfrm>
            <a:off x="1472863" y="1726331"/>
            <a:ext cx="18982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/>
              <a:t>시뮬레이터 데이터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B2C99E8-F64B-4FFF-AB65-1770BBE59456}"/>
              </a:ext>
            </a:extLst>
          </p:cNvPr>
          <p:cNvSpPr txBox="1"/>
          <p:nvPr/>
        </p:nvSpPr>
        <p:spPr>
          <a:xfrm>
            <a:off x="6520209" y="1726331"/>
            <a:ext cx="12827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/>
              <a:t>실제 데이터</a:t>
            </a: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BE7D1E93-3FE1-4AA5-90B9-8BBD74E259D5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2216" y="4656297"/>
            <a:ext cx="3038706" cy="2016935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E9DB5665-40AF-40B7-ACE8-32BBDEC929E2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521" y="4647761"/>
            <a:ext cx="2894581" cy="2001909"/>
          </a:xfrm>
          <a:prstGeom prst="rect">
            <a:avLst/>
          </a:prstGeom>
        </p:spPr>
      </p:pic>
      <p:sp>
        <p:nvSpPr>
          <p:cNvPr id="43" name="직사각형 42">
            <a:extLst>
              <a:ext uri="{FF2B5EF4-FFF2-40B4-BE49-F238E27FC236}">
                <a16:creationId xmlns:a16="http://schemas.microsoft.com/office/drawing/2014/main" id="{5C079F67-F4EE-4148-9551-8A0260E27650}"/>
              </a:ext>
            </a:extLst>
          </p:cNvPr>
          <p:cNvSpPr/>
          <p:nvPr/>
        </p:nvSpPr>
        <p:spPr>
          <a:xfrm>
            <a:off x="9359621" y="1026160"/>
            <a:ext cx="2832379" cy="583184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시뮬레이션 데이터와 </a:t>
            </a:r>
            <a:endParaRPr lang="en-US" altLang="ko-KR" dirty="0"/>
          </a:p>
          <a:p>
            <a:pPr algn="ctr"/>
            <a:r>
              <a:rPr lang="ko-KR" altLang="en-US" dirty="0"/>
              <a:t>실제 차량 데이터를 분석</a:t>
            </a:r>
            <a:r>
              <a:rPr lang="en-US" altLang="ko-KR" dirty="0"/>
              <a:t>, </a:t>
            </a:r>
            <a:r>
              <a:rPr lang="ko-KR" altLang="en-US" dirty="0"/>
              <a:t>차이점 시각화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해당 자료를 바탕으로 </a:t>
            </a:r>
            <a:endParaRPr lang="en-US" altLang="ko-KR" dirty="0"/>
          </a:p>
          <a:p>
            <a:pPr algn="ctr"/>
            <a:r>
              <a:rPr lang="ko-KR" altLang="en-US" dirty="0"/>
              <a:t>시뮬레이션 데이터 </a:t>
            </a:r>
            <a:endParaRPr lang="en-US" altLang="ko-KR" dirty="0"/>
          </a:p>
          <a:p>
            <a:pPr algn="ctr"/>
            <a:r>
              <a:rPr lang="ko-KR" altLang="en-US" dirty="0"/>
              <a:t>정규화</a:t>
            </a:r>
          </a:p>
        </p:txBody>
      </p:sp>
    </p:spTree>
    <p:extLst>
      <p:ext uri="{BB962C8B-B14F-4D97-AF65-F5344CB8AC3E}">
        <p14:creationId xmlns:p14="http://schemas.microsoft.com/office/powerpoint/2010/main" val="17442645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14AAE1-4F57-4DEF-BE0A-FCF893B48581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409569-D629-4314-B6E2-59F2295E3D9C}"/>
              </a:ext>
            </a:extLst>
          </p:cNvPr>
          <p:cNvSpPr txBox="1"/>
          <p:nvPr/>
        </p:nvSpPr>
        <p:spPr>
          <a:xfrm>
            <a:off x="875104" y="101916"/>
            <a:ext cx="28472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진행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1CFB56-7EA6-464B-B195-C9F7D4C9269F}"/>
              </a:ext>
            </a:extLst>
          </p:cNvPr>
          <p:cNvSpPr txBox="1"/>
          <p:nvPr/>
        </p:nvSpPr>
        <p:spPr>
          <a:xfrm>
            <a:off x="875104" y="676096"/>
            <a:ext cx="7232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Progress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D32435-0792-465F-B001-BF5CEEF9D45F}"/>
              </a:ext>
            </a:extLst>
          </p:cNvPr>
          <p:cNvSpPr txBox="1"/>
          <p:nvPr/>
        </p:nvSpPr>
        <p:spPr>
          <a:xfrm>
            <a:off x="339536" y="1264666"/>
            <a:ext cx="18710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데이터 정규화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28EC632-1E89-444B-8584-CC5C2DE5802E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FA876321-741D-4682-8AC2-1C1D00CC6F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64" y="1913974"/>
            <a:ext cx="11991871" cy="2316681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997D7243-E412-4E67-990B-601ED074DD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80" y="4570570"/>
            <a:ext cx="4191585" cy="876422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548E78E5-3BCA-4613-B301-D3CEEAFC72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1692" y="4570570"/>
            <a:ext cx="1641179" cy="2026148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2F7A5783-331D-4F17-91CF-1FD8B61595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8531" y="4570570"/>
            <a:ext cx="2019582" cy="733527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275B1766-E55F-408C-B341-6D34114BBFF8}"/>
              </a:ext>
            </a:extLst>
          </p:cNvPr>
          <p:cNvSpPr txBox="1"/>
          <p:nvPr/>
        </p:nvSpPr>
        <p:spPr>
          <a:xfrm>
            <a:off x="132080" y="4232016"/>
            <a:ext cx="11913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/>
              <a:t>1</a:t>
            </a:r>
            <a:r>
              <a:rPr lang="ko-KR" altLang="en-US" sz="1600" dirty="0"/>
              <a:t>차 정규화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9025076-7A90-4ADD-A5EC-092BEFC8D750}"/>
              </a:ext>
            </a:extLst>
          </p:cNvPr>
          <p:cNvSpPr txBox="1"/>
          <p:nvPr/>
        </p:nvSpPr>
        <p:spPr>
          <a:xfrm>
            <a:off x="5541692" y="4245885"/>
            <a:ext cx="11913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/>
              <a:t>2</a:t>
            </a:r>
            <a:r>
              <a:rPr lang="ko-KR" altLang="en-US" sz="1600" dirty="0"/>
              <a:t>차 정규화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C6D980D-547C-4524-AB5F-F307BDD7B4C0}"/>
              </a:ext>
            </a:extLst>
          </p:cNvPr>
          <p:cNvSpPr txBox="1"/>
          <p:nvPr/>
        </p:nvSpPr>
        <p:spPr>
          <a:xfrm>
            <a:off x="8400898" y="4232016"/>
            <a:ext cx="11913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/>
              <a:t>3</a:t>
            </a:r>
            <a:r>
              <a:rPr lang="ko-KR" altLang="en-US" sz="1600" dirty="0"/>
              <a:t>차 정규화</a:t>
            </a:r>
          </a:p>
        </p:txBody>
      </p:sp>
      <p:sp>
        <p:nvSpPr>
          <p:cNvPr id="34" name="화살표: 오른쪽 33">
            <a:extLst>
              <a:ext uri="{FF2B5EF4-FFF2-40B4-BE49-F238E27FC236}">
                <a16:creationId xmlns:a16="http://schemas.microsoft.com/office/drawing/2014/main" id="{AD99F1DB-CA9C-4BF3-8E21-68A07985D6AD}"/>
              </a:ext>
            </a:extLst>
          </p:cNvPr>
          <p:cNvSpPr/>
          <p:nvPr/>
        </p:nvSpPr>
        <p:spPr>
          <a:xfrm>
            <a:off x="4563035" y="4584439"/>
            <a:ext cx="735106" cy="58819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화살표: 오른쪽 35">
            <a:extLst>
              <a:ext uri="{FF2B5EF4-FFF2-40B4-BE49-F238E27FC236}">
                <a16:creationId xmlns:a16="http://schemas.microsoft.com/office/drawing/2014/main" id="{B254FEE9-083B-4B81-A925-79088B8CB6B7}"/>
              </a:ext>
            </a:extLst>
          </p:cNvPr>
          <p:cNvSpPr/>
          <p:nvPr/>
        </p:nvSpPr>
        <p:spPr>
          <a:xfrm>
            <a:off x="7483972" y="4620295"/>
            <a:ext cx="735106" cy="58819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56967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5EF8A5-6485-40DD-91CA-F490B5929352}"/>
              </a:ext>
            </a:extLst>
          </p:cNvPr>
          <p:cNvSpPr txBox="1"/>
          <p:nvPr/>
        </p:nvSpPr>
        <p:spPr>
          <a:xfrm>
            <a:off x="875104" y="101916"/>
            <a:ext cx="28472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진행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5A306F-98A2-43F5-9DD0-CB701AD361C6}"/>
              </a:ext>
            </a:extLst>
          </p:cNvPr>
          <p:cNvSpPr txBox="1"/>
          <p:nvPr/>
        </p:nvSpPr>
        <p:spPr>
          <a:xfrm>
            <a:off x="875104" y="676096"/>
            <a:ext cx="7232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Progress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AD2CFB-013A-4376-81D7-8EDD1F0423A4}"/>
              </a:ext>
            </a:extLst>
          </p:cNvPr>
          <p:cNvSpPr txBox="1"/>
          <p:nvPr/>
        </p:nvSpPr>
        <p:spPr>
          <a:xfrm>
            <a:off x="339536" y="1264666"/>
            <a:ext cx="16017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초기 모델링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55B9BA5-CEEC-4519-929A-905540F8702C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4102DDB1-8118-43D2-B17E-F8C0BABA594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104" y="2191958"/>
            <a:ext cx="4305038" cy="18096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D4EE98BA-36A1-4F9F-96A5-5802365F778C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9871" y="3997610"/>
            <a:ext cx="3097250" cy="267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022231DE-74B9-476C-99A1-241EBA5133CC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6291" y="2191958"/>
            <a:ext cx="4840605" cy="18056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1F6D2ACB-3988-4D03-935C-3945AD8C7089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6760" y="3997611"/>
            <a:ext cx="3097250" cy="267017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FD5BE39-B7B6-4E20-B421-50A84F27B2FB}"/>
              </a:ext>
            </a:extLst>
          </p:cNvPr>
          <p:cNvSpPr txBox="1"/>
          <p:nvPr/>
        </p:nvSpPr>
        <p:spPr>
          <a:xfrm>
            <a:off x="2463205" y="1726330"/>
            <a:ext cx="11288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/>
              <a:t>DNN</a:t>
            </a:r>
            <a:r>
              <a:rPr lang="ko-KR" altLang="en-US" sz="1600" dirty="0"/>
              <a:t> 모델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1B1B1D-35EA-463B-8F16-1C2555B16B78}"/>
              </a:ext>
            </a:extLst>
          </p:cNvPr>
          <p:cNvSpPr txBox="1"/>
          <p:nvPr/>
        </p:nvSpPr>
        <p:spPr>
          <a:xfrm>
            <a:off x="8340991" y="1726330"/>
            <a:ext cx="11112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/>
              <a:t>CNN</a:t>
            </a:r>
            <a:r>
              <a:rPr lang="ko-KR" altLang="en-US" sz="1600" dirty="0"/>
              <a:t> 모델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CC2F207-9337-4B6F-9B4A-2AB6093334B9}"/>
              </a:ext>
            </a:extLst>
          </p:cNvPr>
          <p:cNvSpPr txBox="1"/>
          <p:nvPr/>
        </p:nvSpPr>
        <p:spPr>
          <a:xfrm>
            <a:off x="6506689" y="3997611"/>
            <a:ext cx="8723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/>
              <a:t>라벨 별</a:t>
            </a:r>
            <a:endParaRPr lang="en-US" altLang="ko-KR" sz="1600" dirty="0"/>
          </a:p>
          <a:p>
            <a:pPr algn="ctr"/>
            <a:r>
              <a:rPr lang="ko-KR" altLang="en-US" sz="1600" dirty="0"/>
              <a:t>정확도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5D61618-4110-40E4-A689-59AB506226CD}"/>
              </a:ext>
            </a:extLst>
          </p:cNvPr>
          <p:cNvSpPr txBox="1"/>
          <p:nvPr/>
        </p:nvSpPr>
        <p:spPr>
          <a:xfrm>
            <a:off x="800563" y="3998899"/>
            <a:ext cx="8723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/>
              <a:t>라벨 별</a:t>
            </a:r>
            <a:endParaRPr lang="en-US" altLang="ko-KR" sz="1600" dirty="0"/>
          </a:p>
          <a:p>
            <a:pPr algn="ctr"/>
            <a:r>
              <a:rPr lang="ko-KR" altLang="en-US" sz="1600" dirty="0"/>
              <a:t>정확도</a:t>
            </a:r>
          </a:p>
        </p:txBody>
      </p:sp>
    </p:spTree>
    <p:extLst>
      <p:ext uri="{BB962C8B-B14F-4D97-AF65-F5344CB8AC3E}">
        <p14:creationId xmlns:p14="http://schemas.microsoft.com/office/powerpoint/2010/main" val="23464286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10AD75-0537-43C9-A65B-2285F22132BD}"/>
              </a:ext>
            </a:extLst>
          </p:cNvPr>
          <p:cNvSpPr txBox="1"/>
          <p:nvPr/>
        </p:nvSpPr>
        <p:spPr>
          <a:xfrm>
            <a:off x="339536" y="1264666"/>
            <a:ext cx="1524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393939"/>
                </a:solidFill>
                <a:latin typeface="+mn-ea"/>
              </a:rPr>
              <a:t>모델 제작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1FD3AA9-BF5D-40A5-B588-4C1902D3B675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F3850B-F744-489C-A3E8-4E5DD8D72185}"/>
              </a:ext>
            </a:extLst>
          </p:cNvPr>
          <p:cNvSpPr txBox="1"/>
          <p:nvPr/>
        </p:nvSpPr>
        <p:spPr>
          <a:xfrm>
            <a:off x="875104" y="101916"/>
            <a:ext cx="28472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진행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49C30E2-30EF-4A03-A7BE-31E7E05ED747}"/>
              </a:ext>
            </a:extLst>
          </p:cNvPr>
          <p:cNvSpPr txBox="1"/>
          <p:nvPr/>
        </p:nvSpPr>
        <p:spPr>
          <a:xfrm>
            <a:off x="875104" y="676096"/>
            <a:ext cx="7232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Progress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38AAB04D-D420-437D-B955-DC95A1CABB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082" y="3131358"/>
            <a:ext cx="2356416" cy="1694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AlexNet — Organize everything I know documentation">
            <a:extLst>
              <a:ext uri="{FF2B5EF4-FFF2-40B4-BE49-F238E27FC236}">
                <a16:creationId xmlns:a16="http://schemas.microsoft.com/office/drawing/2014/main" id="{86D99622-27FD-4B24-B9C8-524A39576B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651759" y="3171175"/>
            <a:ext cx="2474252" cy="1380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73623C0-8135-4EDA-8B04-F42E77CBCCAE}"/>
              </a:ext>
            </a:extLst>
          </p:cNvPr>
          <p:cNvSpPr txBox="1"/>
          <p:nvPr/>
        </p:nvSpPr>
        <p:spPr>
          <a:xfrm>
            <a:off x="26938" y="6380405"/>
            <a:ext cx="890570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hlinkClick r:id="rId4"/>
              </a:rPr>
              <a:t>GAP</a:t>
            </a:r>
            <a:r>
              <a:rPr lang="ko-KR" altLang="en-US" sz="1400" dirty="0">
                <a:hlinkClick r:id="rId4"/>
              </a:rPr>
              <a:t> 그림 출처</a:t>
            </a:r>
            <a:r>
              <a:rPr lang="en-US" altLang="ko-KR" sz="1400" dirty="0">
                <a:hlinkClick r:id="rId4"/>
              </a:rPr>
              <a:t>: https://kevinthegrey.tistory.com/142</a:t>
            </a:r>
            <a:r>
              <a:rPr lang="en-US" altLang="ko-KR" sz="1400" dirty="0">
                <a:solidFill>
                  <a:srgbClr val="90BB23"/>
                </a:solidFill>
              </a:rPr>
              <a:t> , available 20/08/14</a:t>
            </a:r>
          </a:p>
          <a:p>
            <a:r>
              <a:rPr lang="en-US" altLang="ko-KR" sz="1400" dirty="0">
                <a:hlinkClick r:id="rId4"/>
              </a:rPr>
              <a:t>Flatten </a:t>
            </a:r>
            <a:r>
              <a:rPr lang="ko-KR" altLang="en-US" sz="1400" dirty="0">
                <a:hlinkClick r:id="rId4"/>
              </a:rPr>
              <a:t>그림</a:t>
            </a:r>
            <a:r>
              <a:rPr lang="en-US" altLang="ko-KR" sz="1400" dirty="0">
                <a:hlinkClick r:id="rId4"/>
              </a:rPr>
              <a:t> </a:t>
            </a:r>
            <a:r>
              <a:rPr lang="ko-KR" altLang="en-US" sz="1400" dirty="0">
                <a:hlinkClick r:id="rId4"/>
              </a:rPr>
              <a:t>출처</a:t>
            </a:r>
            <a:r>
              <a:rPr lang="en-US" altLang="ko-KR" sz="1400" dirty="0">
                <a:hlinkClick r:id="rId4"/>
              </a:rPr>
              <a:t>: </a:t>
            </a:r>
            <a:r>
              <a:rPr lang="en-US" altLang="ko-KR" sz="1400" dirty="0">
                <a:hlinkClick r:id="rId5"/>
              </a:rPr>
              <a:t>https://oi.readthedocs.io/en/latest/computer_vision/cnn/alexnet.html</a:t>
            </a:r>
            <a:r>
              <a:rPr lang="en-US" altLang="ko-KR" sz="1400" dirty="0">
                <a:solidFill>
                  <a:srgbClr val="90BB23"/>
                </a:solidFill>
              </a:rPr>
              <a:t>, available 20/08/14</a:t>
            </a:r>
          </a:p>
          <a:p>
            <a:endParaRPr lang="ko-KR" altLang="en-US" sz="1400" dirty="0">
              <a:solidFill>
                <a:srgbClr val="90BB23"/>
              </a:solidFill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B0404252-18CA-4E83-94F7-7DA4AD4B3891}"/>
              </a:ext>
            </a:extLst>
          </p:cNvPr>
          <p:cNvGrpSpPr/>
          <p:nvPr/>
        </p:nvGrpSpPr>
        <p:grpSpPr>
          <a:xfrm>
            <a:off x="2497704" y="1888891"/>
            <a:ext cx="7115311" cy="4309450"/>
            <a:chOff x="2497704" y="1340251"/>
            <a:chExt cx="7115311" cy="4309450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B95ABCC2-E4A7-4D97-A71B-9252C7F08F03}"/>
                </a:ext>
              </a:extLst>
            </p:cNvPr>
            <p:cNvGrpSpPr/>
            <p:nvPr/>
          </p:nvGrpSpPr>
          <p:grpSpPr>
            <a:xfrm>
              <a:off x="2497704" y="1340251"/>
              <a:ext cx="7115311" cy="4309450"/>
              <a:chOff x="1978253" y="1946154"/>
              <a:chExt cx="7115311" cy="4309450"/>
            </a:xfrm>
          </p:grpSpPr>
          <p:sp>
            <p:nvSpPr>
              <p:cNvPr id="26" name="타원 25">
                <a:extLst>
                  <a:ext uri="{FF2B5EF4-FFF2-40B4-BE49-F238E27FC236}">
                    <a16:creationId xmlns:a16="http://schemas.microsoft.com/office/drawing/2014/main" id="{9122A060-9A25-4DFB-B3A8-DB9E9CE64455}"/>
                  </a:ext>
                </a:extLst>
              </p:cNvPr>
              <p:cNvSpPr/>
              <p:nvPr/>
            </p:nvSpPr>
            <p:spPr>
              <a:xfrm>
                <a:off x="1978253" y="1946154"/>
                <a:ext cx="4229871" cy="4309450"/>
              </a:xfrm>
              <a:prstGeom prst="ellipse">
                <a:avLst/>
              </a:prstGeom>
              <a:solidFill>
                <a:schemeClr val="accent5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타원 26">
                <a:extLst>
                  <a:ext uri="{FF2B5EF4-FFF2-40B4-BE49-F238E27FC236}">
                    <a16:creationId xmlns:a16="http://schemas.microsoft.com/office/drawing/2014/main" id="{9834F69E-84F5-425C-BFFA-ECBD89D4C281}"/>
                  </a:ext>
                </a:extLst>
              </p:cNvPr>
              <p:cNvSpPr/>
              <p:nvPr/>
            </p:nvSpPr>
            <p:spPr>
              <a:xfrm>
                <a:off x="4863692" y="1946154"/>
                <a:ext cx="4229872" cy="4309450"/>
              </a:xfrm>
              <a:prstGeom prst="ellipse">
                <a:avLst/>
              </a:prstGeom>
              <a:solidFill>
                <a:schemeClr val="accent3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7E43E9A-11AD-4550-B9BC-9661472E5078}"/>
                  </a:ext>
                </a:extLst>
              </p:cNvPr>
              <p:cNvSpPr txBox="1"/>
              <p:nvPr/>
            </p:nvSpPr>
            <p:spPr>
              <a:xfrm>
                <a:off x="2012300" y="2972995"/>
                <a:ext cx="2917337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2000" dirty="0">
                    <a:solidFill>
                      <a:schemeClr val="bg1"/>
                    </a:solidFill>
                    <a:latin typeface="+mj-ea"/>
                    <a:ea typeface="+mj-ea"/>
                  </a:rPr>
                  <a:t>CNN</a:t>
                </a:r>
              </a:p>
              <a:p>
                <a:pPr algn="ctr"/>
                <a:r>
                  <a:rPr lang="en-US" altLang="ko-KR" sz="2000" dirty="0">
                    <a:solidFill>
                      <a:schemeClr val="bg1"/>
                    </a:solidFill>
                    <a:latin typeface="+mj-ea"/>
                    <a:ea typeface="+mj-ea"/>
                  </a:rPr>
                  <a:t>Global Average Pooling</a:t>
                </a:r>
                <a:endParaRPr lang="ko-KR" altLang="en-US" sz="2000" dirty="0">
                  <a:solidFill>
                    <a:schemeClr val="bg1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51814B5-8AAB-42E2-AFFE-798B7BC7A244}"/>
                  </a:ext>
                </a:extLst>
              </p:cNvPr>
              <p:cNvSpPr txBox="1"/>
              <p:nvPr/>
            </p:nvSpPr>
            <p:spPr>
              <a:xfrm>
                <a:off x="4976052" y="3746936"/>
                <a:ext cx="112883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2000" spc="-300" dirty="0">
                    <a:solidFill>
                      <a:schemeClr val="bg1"/>
                    </a:solidFill>
                    <a:latin typeface="+mj-ea"/>
                    <a:ea typeface="+mj-ea"/>
                  </a:rPr>
                  <a:t>Combined </a:t>
                </a:r>
              </a:p>
              <a:p>
                <a:pPr algn="ctr"/>
                <a:r>
                  <a:rPr lang="en-US" altLang="ko-KR" sz="2000" spc="-300" dirty="0">
                    <a:solidFill>
                      <a:schemeClr val="bg1"/>
                    </a:solidFill>
                    <a:latin typeface="+mj-ea"/>
                    <a:ea typeface="+mj-ea"/>
                  </a:rPr>
                  <a:t>model</a:t>
                </a:r>
                <a:endParaRPr lang="ko-KR" altLang="en-US" sz="2000" spc="-300" dirty="0">
                  <a:solidFill>
                    <a:schemeClr val="bg1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818A733-300A-4730-A394-3E3185E89C0E}"/>
                  </a:ext>
                </a:extLst>
              </p:cNvPr>
              <p:cNvSpPr txBox="1"/>
              <p:nvPr/>
            </p:nvSpPr>
            <p:spPr>
              <a:xfrm>
                <a:off x="6886545" y="2972995"/>
                <a:ext cx="117030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000" dirty="0">
                    <a:solidFill>
                      <a:schemeClr val="bg1"/>
                    </a:solidFill>
                    <a:ea typeface="+mj-ea"/>
                  </a:rPr>
                  <a:t>CNN</a:t>
                </a:r>
              </a:p>
              <a:p>
                <a:pPr algn="ctr"/>
                <a:r>
                  <a:rPr lang="en-US" altLang="ko-KR" sz="2000" dirty="0">
                    <a:solidFill>
                      <a:schemeClr val="bg1"/>
                    </a:solidFill>
                    <a:ea typeface="+mj-ea"/>
                  </a:rPr>
                  <a:t>Flatten</a:t>
                </a:r>
                <a:endParaRPr lang="ko-KR" altLang="en-US" sz="2000" dirty="0">
                  <a:solidFill>
                    <a:schemeClr val="bg1"/>
                  </a:solidFill>
                  <a:ea typeface="+mj-ea"/>
                </a:endParaRPr>
              </a:p>
            </p:txBody>
          </p: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5878313-7C82-4070-875A-D7A2F0DAA310}"/>
                </a:ext>
              </a:extLst>
            </p:cNvPr>
            <p:cNvSpPr txBox="1"/>
            <p:nvPr/>
          </p:nvSpPr>
          <p:spPr>
            <a:xfrm>
              <a:off x="2610063" y="3076571"/>
              <a:ext cx="280415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dirty="0">
                  <a:solidFill>
                    <a:schemeClr val="bg1">
                      <a:lumMod val="95000"/>
                    </a:schemeClr>
                  </a:solidFill>
                </a:rPr>
                <a:t>Convolution Layer</a:t>
              </a:r>
              <a:r>
                <a:rPr lang="ko-KR" altLang="en-US" dirty="0">
                  <a:solidFill>
                    <a:schemeClr val="bg1">
                      <a:lumMod val="95000"/>
                    </a:schemeClr>
                  </a:solidFill>
                </a:rPr>
                <a:t>의 </a:t>
              </a:r>
              <a:endParaRPr lang="en-US" altLang="ko-KR" dirty="0">
                <a:solidFill>
                  <a:schemeClr val="bg1">
                    <a:lumMod val="95000"/>
                  </a:schemeClr>
                </a:solidFill>
              </a:endParaRPr>
            </a:p>
            <a:p>
              <a:pPr algn="just"/>
              <a:r>
                <a:rPr lang="ko-KR" altLang="en-US" dirty="0">
                  <a:solidFill>
                    <a:schemeClr val="bg1">
                      <a:lumMod val="95000"/>
                    </a:schemeClr>
                  </a:solidFill>
                </a:rPr>
                <a:t>각 채널별로 평균 값을 </a:t>
              </a:r>
              <a:endParaRPr lang="en-US" altLang="ko-KR" dirty="0">
                <a:solidFill>
                  <a:schemeClr val="bg1">
                    <a:lumMod val="95000"/>
                  </a:schemeClr>
                </a:solidFill>
              </a:endParaRPr>
            </a:p>
            <a:p>
              <a:pPr algn="just"/>
              <a:r>
                <a:rPr lang="ko-KR" altLang="en-US" dirty="0">
                  <a:solidFill>
                    <a:schemeClr val="bg1">
                      <a:lumMod val="95000"/>
                    </a:schemeClr>
                  </a:solidFill>
                </a:rPr>
                <a:t>구하여 해당 값들을</a:t>
              </a:r>
              <a:endParaRPr lang="en-US" altLang="ko-KR" dirty="0">
                <a:solidFill>
                  <a:schemeClr val="bg1">
                    <a:lumMod val="95000"/>
                  </a:schemeClr>
                </a:solidFill>
              </a:endParaRPr>
            </a:p>
            <a:p>
              <a:pPr algn="just"/>
              <a:r>
                <a:rPr lang="ko-KR" altLang="en-US" dirty="0">
                  <a:solidFill>
                    <a:schemeClr val="bg1">
                      <a:lumMod val="95000"/>
                    </a:schemeClr>
                  </a:solidFill>
                </a:rPr>
                <a:t>가지는 </a:t>
              </a:r>
              <a:r>
                <a:rPr lang="en-US" altLang="ko-KR" dirty="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  <a:r>
                <a:rPr lang="ko-KR" altLang="en-US" dirty="0">
                  <a:solidFill>
                    <a:schemeClr val="bg1">
                      <a:lumMod val="95000"/>
                    </a:schemeClr>
                  </a:solidFill>
                </a:rPr>
                <a:t>차원 </a:t>
              </a:r>
              <a:r>
                <a:rPr lang="en-US" altLang="ko-KR" dirty="0">
                  <a:solidFill>
                    <a:schemeClr val="bg1">
                      <a:lumMod val="95000"/>
                    </a:schemeClr>
                  </a:solidFill>
                </a:rPr>
                <a:t>Layer</a:t>
              </a:r>
              <a:endParaRPr lang="ko-KR" alt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DB76B97-619B-434C-BD57-6EDB6CF49739}"/>
                </a:ext>
              </a:extLst>
            </p:cNvPr>
            <p:cNvSpPr txBox="1"/>
            <p:nvPr/>
          </p:nvSpPr>
          <p:spPr>
            <a:xfrm>
              <a:off x="6724958" y="3079477"/>
              <a:ext cx="253080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dirty="0">
                  <a:solidFill>
                    <a:schemeClr val="bg1">
                      <a:lumMod val="95000"/>
                    </a:schemeClr>
                  </a:solidFill>
                </a:rPr>
                <a:t>Convolution Layer</a:t>
              </a:r>
              <a:r>
                <a:rPr lang="ko-KR" altLang="en-US" dirty="0">
                  <a:solidFill>
                    <a:schemeClr val="bg1">
                      <a:lumMod val="95000"/>
                    </a:schemeClr>
                  </a:solidFill>
                </a:rPr>
                <a:t>의 </a:t>
              </a:r>
              <a:endParaRPr lang="en-US" altLang="ko-KR" dirty="0">
                <a:solidFill>
                  <a:schemeClr val="bg1">
                    <a:lumMod val="95000"/>
                  </a:schemeClr>
                </a:solidFill>
              </a:endParaRPr>
            </a:p>
            <a:p>
              <a:pPr algn="just"/>
              <a:r>
                <a:rPr lang="ko-KR" altLang="en-US" dirty="0">
                  <a:solidFill>
                    <a:schemeClr val="bg1">
                      <a:lumMod val="95000"/>
                    </a:schemeClr>
                  </a:solidFill>
                </a:rPr>
                <a:t>모든 값을 다</a:t>
              </a:r>
              <a:r>
                <a:rPr lang="en-US" altLang="ko-KR" dirty="0">
                  <a:solidFill>
                    <a:schemeClr val="bg1">
                      <a:lumMod val="95000"/>
                    </a:schemeClr>
                  </a:solidFill>
                </a:rPr>
                <a:t> </a:t>
              </a:r>
              <a:r>
                <a:rPr lang="ko-KR" altLang="en-US" dirty="0">
                  <a:solidFill>
                    <a:schemeClr val="bg1">
                      <a:lumMod val="95000"/>
                    </a:schemeClr>
                  </a:solidFill>
                </a:rPr>
                <a:t>가지는 </a:t>
              </a:r>
              <a:endParaRPr lang="en-US" altLang="ko-KR" dirty="0">
                <a:solidFill>
                  <a:schemeClr val="bg1">
                    <a:lumMod val="95000"/>
                  </a:schemeClr>
                </a:solidFill>
              </a:endParaRPr>
            </a:p>
            <a:p>
              <a:pPr algn="just"/>
              <a:r>
                <a:rPr lang="ko-KR" altLang="en-US" dirty="0">
                  <a:solidFill>
                    <a:schemeClr val="bg1">
                      <a:lumMod val="95000"/>
                    </a:schemeClr>
                  </a:solidFill>
                </a:rPr>
                <a:t>단순한 </a:t>
              </a:r>
              <a:r>
                <a:rPr lang="en-US" altLang="ko-KR" dirty="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  <a:r>
                <a:rPr lang="ko-KR" altLang="en-US" dirty="0">
                  <a:solidFill>
                    <a:schemeClr val="bg1">
                      <a:lumMod val="95000"/>
                    </a:schemeClr>
                  </a:solidFill>
                </a:rPr>
                <a:t>차원 </a:t>
              </a:r>
              <a:r>
                <a:rPr lang="en-US" altLang="ko-KR" dirty="0">
                  <a:solidFill>
                    <a:schemeClr val="bg1">
                      <a:lumMod val="95000"/>
                    </a:schemeClr>
                  </a:solidFill>
                </a:rPr>
                <a:t>Layer</a:t>
              </a:r>
              <a:endParaRPr lang="ko-KR" alt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2F619CEE-546F-404E-9D37-C3EF18B1FA17}"/>
              </a:ext>
            </a:extLst>
          </p:cNvPr>
          <p:cNvGrpSpPr/>
          <p:nvPr/>
        </p:nvGrpSpPr>
        <p:grpSpPr>
          <a:xfrm>
            <a:off x="3998810" y="4825540"/>
            <a:ext cx="4141561" cy="789500"/>
            <a:chOff x="3998810" y="4825540"/>
            <a:chExt cx="4141561" cy="789500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382AC8FC-74C7-4AAB-ADFA-204EEC037129}"/>
                </a:ext>
              </a:extLst>
            </p:cNvPr>
            <p:cNvSpPr/>
            <p:nvPr/>
          </p:nvSpPr>
          <p:spPr>
            <a:xfrm>
              <a:off x="3998810" y="4825540"/>
              <a:ext cx="4141561" cy="789500"/>
            </a:xfrm>
            <a:prstGeom prst="rect">
              <a:avLst/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5CCB465-31F1-4418-8233-6FD0533CEA66}"/>
                </a:ext>
              </a:extLst>
            </p:cNvPr>
            <p:cNvSpPr txBox="1"/>
            <p:nvPr/>
          </p:nvSpPr>
          <p:spPr>
            <a:xfrm>
              <a:off x="4226738" y="4833647"/>
              <a:ext cx="37385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chemeClr val="bg1">
                      <a:lumMod val="95000"/>
                    </a:schemeClr>
                  </a:solidFill>
                </a:rPr>
                <a:t>GAP </a:t>
              </a:r>
              <a:r>
                <a:rPr lang="ko-KR" altLang="en-US" b="1" dirty="0">
                  <a:solidFill>
                    <a:schemeClr val="bg1">
                      <a:lumMod val="95000"/>
                    </a:schemeClr>
                  </a:solidFill>
                </a:rPr>
                <a:t>결과</a:t>
              </a:r>
              <a:r>
                <a:rPr lang="en-US" altLang="ko-KR" b="1" dirty="0">
                  <a:solidFill>
                    <a:schemeClr val="bg1">
                      <a:lumMod val="95000"/>
                    </a:schemeClr>
                  </a:solidFill>
                </a:rPr>
                <a:t>: </a:t>
              </a:r>
              <a:r>
                <a:rPr lang="ko-KR" altLang="en-US" b="1" dirty="0">
                  <a:solidFill>
                    <a:schemeClr val="bg1">
                      <a:lumMod val="95000"/>
                    </a:schemeClr>
                  </a:solidFill>
                </a:rPr>
                <a:t>직진</a:t>
              </a:r>
              <a:r>
                <a:rPr lang="en-US" altLang="ko-KR" b="1" dirty="0">
                  <a:solidFill>
                    <a:schemeClr val="bg1">
                      <a:lumMod val="95000"/>
                    </a:schemeClr>
                  </a:solidFill>
                </a:rPr>
                <a:t>, </a:t>
              </a:r>
              <a:r>
                <a:rPr lang="ko-KR" altLang="en-US" b="1" dirty="0">
                  <a:solidFill>
                    <a:schemeClr val="bg1">
                      <a:lumMod val="95000"/>
                    </a:schemeClr>
                  </a:solidFill>
                </a:rPr>
                <a:t>좌</a:t>
              </a:r>
              <a:r>
                <a:rPr lang="en-US" altLang="ko-KR" b="1" dirty="0">
                  <a:solidFill>
                    <a:schemeClr val="bg1">
                      <a:lumMod val="95000"/>
                    </a:schemeClr>
                  </a:solidFill>
                </a:rPr>
                <a:t>/</a:t>
              </a:r>
              <a:r>
                <a:rPr lang="ko-KR" altLang="en-US" b="1" dirty="0">
                  <a:solidFill>
                    <a:schemeClr val="bg1">
                      <a:lumMod val="95000"/>
                    </a:schemeClr>
                  </a:solidFill>
                </a:rPr>
                <a:t>우 차선</a:t>
              </a:r>
              <a:r>
                <a:rPr lang="en-US" altLang="ko-KR" b="1" dirty="0">
                  <a:solidFill>
                    <a:schemeClr val="bg1">
                      <a:lumMod val="95000"/>
                    </a:schemeClr>
                  </a:solidFill>
                </a:rPr>
                <a:t>, </a:t>
              </a:r>
              <a:r>
                <a:rPr lang="ko-KR" altLang="en-US" b="1" dirty="0">
                  <a:solidFill>
                    <a:schemeClr val="bg1">
                      <a:lumMod val="95000"/>
                    </a:schemeClr>
                  </a:solidFill>
                </a:rPr>
                <a:t>정지</a:t>
              </a:r>
              <a:r>
                <a:rPr lang="en-US" altLang="ko-KR" b="1" dirty="0">
                  <a:solidFill>
                    <a:schemeClr val="bg1">
                      <a:lumMod val="95000"/>
                    </a:schemeClr>
                  </a:solidFill>
                </a:rPr>
                <a:t> </a:t>
              </a:r>
              <a:endParaRPr lang="ko-KR" altLang="en-US" b="1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54C495B-95ED-4123-89E7-2F152F6E2028}"/>
                </a:ext>
              </a:extLst>
            </p:cNvPr>
            <p:cNvSpPr txBox="1"/>
            <p:nvPr/>
          </p:nvSpPr>
          <p:spPr>
            <a:xfrm>
              <a:off x="4100101" y="5207701"/>
              <a:ext cx="40228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chemeClr val="bg1">
                      <a:lumMod val="95000"/>
                    </a:schemeClr>
                  </a:solidFill>
                </a:rPr>
                <a:t>Flatten </a:t>
              </a:r>
              <a:r>
                <a:rPr lang="ko-KR" altLang="en-US" b="1" dirty="0">
                  <a:solidFill>
                    <a:schemeClr val="bg1">
                      <a:lumMod val="95000"/>
                    </a:schemeClr>
                  </a:solidFill>
                </a:rPr>
                <a:t>결과</a:t>
              </a:r>
              <a:r>
                <a:rPr lang="en-US" altLang="ko-KR" b="1" dirty="0">
                  <a:solidFill>
                    <a:schemeClr val="bg1">
                      <a:lumMod val="95000"/>
                    </a:schemeClr>
                  </a:solidFill>
                </a:rPr>
                <a:t>: </a:t>
              </a:r>
              <a:r>
                <a:rPr lang="ko-KR" altLang="en-US" b="1" dirty="0">
                  <a:solidFill>
                    <a:schemeClr val="bg1">
                      <a:lumMod val="95000"/>
                    </a:schemeClr>
                  </a:solidFill>
                </a:rPr>
                <a:t>좌</a:t>
              </a:r>
              <a:r>
                <a:rPr lang="en-US" altLang="ko-KR" b="1" dirty="0">
                  <a:solidFill>
                    <a:schemeClr val="bg1">
                      <a:lumMod val="95000"/>
                    </a:schemeClr>
                  </a:solidFill>
                </a:rPr>
                <a:t>/</a:t>
              </a:r>
              <a:r>
                <a:rPr lang="ko-KR" altLang="en-US" b="1" dirty="0">
                  <a:solidFill>
                    <a:schemeClr val="bg1">
                      <a:lumMod val="95000"/>
                    </a:schemeClr>
                  </a:solidFill>
                </a:rPr>
                <a:t>우 커브</a:t>
              </a:r>
              <a:r>
                <a:rPr lang="en-US" altLang="ko-KR" b="1" dirty="0">
                  <a:solidFill>
                    <a:schemeClr val="bg1">
                      <a:lumMod val="95000"/>
                    </a:schemeClr>
                  </a:solidFill>
                </a:rPr>
                <a:t>, </a:t>
              </a:r>
              <a:r>
                <a:rPr lang="ko-KR" altLang="en-US" b="1" dirty="0">
                  <a:solidFill>
                    <a:schemeClr val="bg1">
                      <a:lumMod val="95000"/>
                    </a:schemeClr>
                  </a:solidFill>
                </a:rPr>
                <a:t>좌</a:t>
              </a:r>
              <a:r>
                <a:rPr lang="en-US" altLang="ko-KR" b="1" dirty="0">
                  <a:solidFill>
                    <a:schemeClr val="bg1">
                      <a:lumMod val="95000"/>
                    </a:schemeClr>
                  </a:solidFill>
                </a:rPr>
                <a:t>/</a:t>
              </a:r>
              <a:r>
                <a:rPr lang="ko-KR" altLang="en-US" b="1" dirty="0">
                  <a:solidFill>
                    <a:schemeClr val="bg1">
                      <a:lumMod val="95000"/>
                    </a:schemeClr>
                  </a:solidFill>
                </a:rPr>
                <a:t>우 회전</a:t>
              </a:r>
              <a:r>
                <a:rPr lang="en-US" altLang="ko-KR" b="1" dirty="0">
                  <a:solidFill>
                    <a:schemeClr val="bg1">
                      <a:lumMod val="95000"/>
                    </a:schemeClr>
                  </a:solidFill>
                </a:rPr>
                <a:t> </a:t>
              </a:r>
              <a:endParaRPr lang="ko-KR" altLang="en-US" b="1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540240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5EF8A5-6485-40DD-91CA-F490B5929352}"/>
              </a:ext>
            </a:extLst>
          </p:cNvPr>
          <p:cNvSpPr txBox="1"/>
          <p:nvPr/>
        </p:nvSpPr>
        <p:spPr>
          <a:xfrm>
            <a:off x="875104" y="101916"/>
            <a:ext cx="28472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진행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5A306F-98A2-43F5-9DD0-CB701AD361C6}"/>
              </a:ext>
            </a:extLst>
          </p:cNvPr>
          <p:cNvSpPr txBox="1"/>
          <p:nvPr/>
        </p:nvSpPr>
        <p:spPr>
          <a:xfrm>
            <a:off x="875104" y="676096"/>
            <a:ext cx="7232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Progress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AD2CFB-013A-4376-81D7-8EDD1F0423A4}"/>
              </a:ext>
            </a:extLst>
          </p:cNvPr>
          <p:cNvSpPr txBox="1"/>
          <p:nvPr/>
        </p:nvSpPr>
        <p:spPr>
          <a:xfrm>
            <a:off x="339536" y="1264666"/>
            <a:ext cx="1524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393939"/>
                </a:solidFill>
                <a:latin typeface="+mn-ea"/>
              </a:rPr>
              <a:t>모델 제작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55B9BA5-CEEC-4519-929A-905540F8702C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D5BE39-B7B6-4E20-B421-50A84F27B2FB}"/>
              </a:ext>
            </a:extLst>
          </p:cNvPr>
          <p:cNvSpPr txBox="1"/>
          <p:nvPr/>
        </p:nvSpPr>
        <p:spPr>
          <a:xfrm>
            <a:off x="2231572" y="1726330"/>
            <a:ext cx="15921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/>
              <a:t>CNN-GAP</a:t>
            </a:r>
            <a:r>
              <a:rPr lang="ko-KR" altLang="en-US" sz="1600" dirty="0"/>
              <a:t> 모델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1B1B1D-35EA-463B-8F16-1C2555B16B78}"/>
              </a:ext>
            </a:extLst>
          </p:cNvPr>
          <p:cNvSpPr txBox="1"/>
          <p:nvPr/>
        </p:nvSpPr>
        <p:spPr>
          <a:xfrm>
            <a:off x="7983586" y="1726330"/>
            <a:ext cx="18260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/>
              <a:t>CNN-Flatten </a:t>
            </a:r>
            <a:r>
              <a:rPr lang="ko-KR" altLang="en-US" sz="1600" dirty="0"/>
              <a:t>모델</a:t>
            </a:r>
          </a:p>
        </p:txBody>
      </p:sp>
      <p:pic>
        <p:nvPicPr>
          <p:cNvPr id="17" name="그림 16" descr="텍스트이(가) 표시된 사진&#10;&#10;자동 생성된 설명">
            <a:extLst>
              <a:ext uri="{FF2B5EF4-FFF2-40B4-BE49-F238E27FC236}">
                <a16:creationId xmlns:a16="http://schemas.microsoft.com/office/drawing/2014/main" id="{C3683626-EA8F-4F1C-964A-9A7C95DA0D7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9536" y="2064884"/>
            <a:ext cx="4555623" cy="1803243"/>
          </a:xfrm>
          <a:prstGeom prst="rect">
            <a:avLst/>
          </a:prstGeom>
        </p:spPr>
      </p:pic>
      <p:pic>
        <p:nvPicPr>
          <p:cNvPr id="19" name="그림 18" descr="텍스트이(가) 표시된 사진&#10;&#10;자동 생성된 설명">
            <a:extLst>
              <a:ext uri="{FF2B5EF4-FFF2-40B4-BE49-F238E27FC236}">
                <a16:creationId xmlns:a16="http://schemas.microsoft.com/office/drawing/2014/main" id="{54291806-D332-436E-824B-BEBB6103CB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271" y="2064883"/>
            <a:ext cx="4555623" cy="1823595"/>
          </a:xfrm>
          <a:prstGeom prst="rect">
            <a:avLst/>
          </a:prstGeom>
        </p:spPr>
      </p:pic>
      <p:pic>
        <p:nvPicPr>
          <p:cNvPr id="15" name="그림 14" descr="스크린샷이(가) 표시된 사진&#10;&#10;자동 생성된 설명">
            <a:extLst>
              <a:ext uri="{FF2B5EF4-FFF2-40B4-BE49-F238E27FC236}">
                <a16:creationId xmlns:a16="http://schemas.microsoft.com/office/drawing/2014/main" id="{88B27F7D-AD86-4C1B-8097-21718D492843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9431" y="2064883"/>
            <a:ext cx="2076383" cy="4482299"/>
          </a:xfrm>
          <a:prstGeom prst="rect">
            <a:avLst/>
          </a:prstGeom>
        </p:spPr>
      </p:pic>
      <p:pic>
        <p:nvPicPr>
          <p:cNvPr id="10" name="그림 9" descr="스크린샷이(가) 표시된 사진&#10;&#10;자동 생성된 설명">
            <a:extLst>
              <a:ext uri="{FF2B5EF4-FFF2-40B4-BE49-F238E27FC236}">
                <a16:creationId xmlns:a16="http://schemas.microsoft.com/office/drawing/2014/main" id="{6B6E5F14-9185-4F2E-8AA0-625DDF3EA2EE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5539" y="2064882"/>
            <a:ext cx="1462106" cy="4482299"/>
          </a:xfrm>
          <a:prstGeom prst="rect">
            <a:avLst/>
          </a:prstGeom>
        </p:spPr>
      </p:pic>
      <p:pic>
        <p:nvPicPr>
          <p:cNvPr id="21" name="그림 20" descr="스크린샷이(가) 표시된 사진&#10;&#10;자동 생성된 설명">
            <a:extLst>
              <a:ext uri="{FF2B5EF4-FFF2-40B4-BE49-F238E27FC236}">
                <a16:creationId xmlns:a16="http://schemas.microsoft.com/office/drawing/2014/main" id="{2CBB7AA0-8571-4741-90E5-C63766A812E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2764" y="4747991"/>
            <a:ext cx="4115374" cy="2048161"/>
          </a:xfrm>
          <a:prstGeom prst="rect">
            <a:avLst/>
          </a:prstGeom>
        </p:spPr>
      </p:pic>
      <p:grpSp>
        <p:nvGrpSpPr>
          <p:cNvPr id="30" name="그룹 29">
            <a:extLst>
              <a:ext uri="{FF2B5EF4-FFF2-40B4-BE49-F238E27FC236}">
                <a16:creationId xmlns:a16="http://schemas.microsoft.com/office/drawing/2014/main" id="{77632566-2DC3-4447-BC58-E7E558341418}"/>
              </a:ext>
            </a:extLst>
          </p:cNvPr>
          <p:cNvGrpSpPr/>
          <p:nvPr/>
        </p:nvGrpSpPr>
        <p:grpSpPr>
          <a:xfrm>
            <a:off x="3998810" y="3941620"/>
            <a:ext cx="4141561" cy="789500"/>
            <a:chOff x="3998810" y="4825540"/>
            <a:chExt cx="4141561" cy="789500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72BACFD0-25B9-4D1E-BAA2-515EE5E962DC}"/>
                </a:ext>
              </a:extLst>
            </p:cNvPr>
            <p:cNvSpPr/>
            <p:nvPr/>
          </p:nvSpPr>
          <p:spPr>
            <a:xfrm>
              <a:off x="3998810" y="4825540"/>
              <a:ext cx="4141561" cy="789500"/>
            </a:xfrm>
            <a:prstGeom prst="rect">
              <a:avLst/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2F4C91F-2695-4EFF-A500-1136DBE4E37A}"/>
                </a:ext>
              </a:extLst>
            </p:cNvPr>
            <p:cNvSpPr txBox="1"/>
            <p:nvPr/>
          </p:nvSpPr>
          <p:spPr>
            <a:xfrm>
              <a:off x="4226738" y="4833647"/>
              <a:ext cx="37385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/>
                <a:t>GAP </a:t>
              </a:r>
              <a:r>
                <a:rPr lang="ko-KR" altLang="en-US" b="1" dirty="0"/>
                <a:t>결과</a:t>
              </a:r>
              <a:r>
                <a:rPr lang="en-US" altLang="ko-KR" b="1" dirty="0"/>
                <a:t>: </a:t>
              </a:r>
              <a:r>
                <a:rPr lang="ko-KR" altLang="en-US" b="1" dirty="0"/>
                <a:t>직진</a:t>
              </a:r>
              <a:r>
                <a:rPr lang="en-US" altLang="ko-KR" b="1" dirty="0"/>
                <a:t>, </a:t>
              </a:r>
              <a:r>
                <a:rPr lang="ko-KR" altLang="en-US" b="1" dirty="0"/>
                <a:t>좌</a:t>
              </a:r>
              <a:r>
                <a:rPr lang="en-US" altLang="ko-KR" b="1" dirty="0"/>
                <a:t>/</a:t>
              </a:r>
              <a:r>
                <a:rPr lang="ko-KR" altLang="en-US" b="1" dirty="0"/>
                <a:t>우 차선</a:t>
              </a:r>
              <a:r>
                <a:rPr lang="en-US" altLang="ko-KR" b="1" dirty="0"/>
                <a:t>, </a:t>
              </a:r>
              <a:r>
                <a:rPr lang="ko-KR" altLang="en-US" b="1" dirty="0"/>
                <a:t>정지</a:t>
              </a:r>
              <a:r>
                <a:rPr lang="en-US" altLang="ko-KR" b="1" dirty="0"/>
                <a:t> </a:t>
              </a:r>
              <a:endParaRPr lang="ko-KR" altLang="en-US" b="1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5F2E3E5-1DBC-48AB-A685-C3D656B51106}"/>
                </a:ext>
              </a:extLst>
            </p:cNvPr>
            <p:cNvSpPr txBox="1"/>
            <p:nvPr/>
          </p:nvSpPr>
          <p:spPr>
            <a:xfrm>
              <a:off x="4100101" y="5207701"/>
              <a:ext cx="40228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/>
                <a:t>Flatten </a:t>
              </a:r>
              <a:r>
                <a:rPr lang="ko-KR" altLang="en-US" b="1" dirty="0"/>
                <a:t>결과</a:t>
              </a:r>
              <a:r>
                <a:rPr lang="en-US" altLang="ko-KR" b="1" dirty="0"/>
                <a:t>: </a:t>
              </a:r>
              <a:r>
                <a:rPr lang="ko-KR" altLang="en-US" b="1" dirty="0"/>
                <a:t>좌</a:t>
              </a:r>
              <a:r>
                <a:rPr lang="en-US" altLang="ko-KR" b="1" dirty="0"/>
                <a:t>/</a:t>
              </a:r>
              <a:r>
                <a:rPr lang="ko-KR" altLang="en-US" b="1" dirty="0"/>
                <a:t>우 커브</a:t>
              </a:r>
              <a:r>
                <a:rPr lang="en-US" altLang="ko-KR" b="1" dirty="0"/>
                <a:t>, </a:t>
              </a:r>
              <a:r>
                <a:rPr lang="ko-KR" altLang="en-US" b="1" dirty="0"/>
                <a:t>좌</a:t>
              </a:r>
              <a:r>
                <a:rPr lang="en-US" altLang="ko-KR" b="1" dirty="0"/>
                <a:t>/</a:t>
              </a:r>
              <a:r>
                <a:rPr lang="ko-KR" altLang="en-US" b="1" dirty="0"/>
                <a:t>우 회전</a:t>
              </a:r>
              <a:r>
                <a:rPr lang="en-US" altLang="ko-KR" b="1" dirty="0"/>
                <a:t> </a:t>
              </a:r>
              <a:endParaRPr lang="ko-KR" alt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513870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BFA2D5-E3DF-4F31-A78F-0DA195C82FB9}"/>
              </a:ext>
            </a:extLst>
          </p:cNvPr>
          <p:cNvSpPr txBox="1"/>
          <p:nvPr/>
        </p:nvSpPr>
        <p:spPr>
          <a:xfrm>
            <a:off x="339536" y="1264666"/>
            <a:ext cx="31167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데이터 분석 프로그램 </a:t>
            </a:r>
            <a:r>
              <a:rPr lang="en-US" altLang="ko-KR" sz="2400" spc="-300" dirty="0">
                <a:solidFill>
                  <a:srgbClr val="393939"/>
                </a:solidFill>
                <a:latin typeface="+mn-ea"/>
              </a:rPr>
              <a:t>UI</a:t>
            </a:r>
            <a:endParaRPr lang="ko-KR" altLang="en-US" sz="2400" spc="-300" dirty="0">
              <a:solidFill>
                <a:srgbClr val="393939"/>
              </a:solidFill>
              <a:latin typeface="+mn-ea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26AD8A0-1D65-4051-BF6F-1F533128C4F2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5EF8A5-6485-40DD-91CA-F490B5929352}"/>
              </a:ext>
            </a:extLst>
          </p:cNvPr>
          <p:cNvSpPr txBox="1"/>
          <p:nvPr/>
        </p:nvSpPr>
        <p:spPr>
          <a:xfrm>
            <a:off x="875104" y="101916"/>
            <a:ext cx="28472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진행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5A306F-98A2-43F5-9DD0-CB701AD361C6}"/>
              </a:ext>
            </a:extLst>
          </p:cNvPr>
          <p:cNvSpPr txBox="1"/>
          <p:nvPr/>
        </p:nvSpPr>
        <p:spPr>
          <a:xfrm>
            <a:off x="875104" y="676096"/>
            <a:ext cx="7232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Progress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8EC1912-2405-4B82-ABD4-76F9AB35426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8069" y="1990457"/>
            <a:ext cx="967716" cy="100884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233CA8A-F93C-42AE-AB7E-6A17F33BE28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8068" y="3540666"/>
            <a:ext cx="967717" cy="119190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D374E965-3002-4B3C-97AB-EC4C2E70FE8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8069" y="5150521"/>
            <a:ext cx="2226522" cy="645691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7CBDC12B-AA30-4ACF-8C17-334182EB4C4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8235" y="5631326"/>
            <a:ext cx="3305588" cy="1165672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62328142-64FC-4981-A6BA-76933D36AB6F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438" y="3781330"/>
            <a:ext cx="3598598" cy="286877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4CCAA5B-A96B-4007-BECE-AEDA8F103C79}"/>
              </a:ext>
            </a:extLst>
          </p:cNvPr>
          <p:cNvSpPr txBox="1"/>
          <p:nvPr/>
        </p:nvSpPr>
        <p:spPr>
          <a:xfrm>
            <a:off x="8200965" y="5150521"/>
            <a:ext cx="3487187" cy="11415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 err="1">
                <a:latin typeface="+mj-ea"/>
                <a:ea typeface="+mj-ea"/>
              </a:rPr>
              <a:t>Tensorflow</a:t>
            </a:r>
            <a:r>
              <a:rPr lang="en-US" altLang="ko-KR" sz="1200" dirty="0">
                <a:latin typeface="+mj-ea"/>
                <a:ea typeface="+mj-ea"/>
              </a:rPr>
              <a:t>, </a:t>
            </a:r>
            <a:r>
              <a:rPr lang="en-US" altLang="ko-KR" sz="1200" dirty="0" err="1">
                <a:latin typeface="+mj-ea"/>
                <a:ea typeface="+mj-ea"/>
              </a:rPr>
              <a:t>Keras</a:t>
            </a:r>
            <a:endParaRPr lang="en-US" altLang="ko-KR" sz="1200" dirty="0">
              <a:latin typeface="+mj-ea"/>
              <a:ea typeface="+mj-ea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latin typeface="+mj-ea"/>
                <a:ea typeface="+mj-ea"/>
              </a:rPr>
              <a:t>완성된 모델을 이식해서 파일을 분석</a:t>
            </a:r>
            <a:endParaRPr lang="en-US" altLang="ko-KR" sz="1200" dirty="0">
              <a:latin typeface="+mj-ea"/>
              <a:ea typeface="+mj-ea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latin typeface="+mj-ea"/>
                <a:ea typeface="+mj-ea"/>
              </a:rPr>
              <a:t>분석 결과를 </a:t>
            </a:r>
            <a:r>
              <a:rPr lang="en-US" altLang="ko-KR" sz="1200" dirty="0">
                <a:latin typeface="+mj-ea"/>
                <a:ea typeface="+mj-ea"/>
              </a:rPr>
              <a:t>UI</a:t>
            </a:r>
            <a:r>
              <a:rPr lang="ko-KR" altLang="en-US" sz="1200" dirty="0">
                <a:latin typeface="+mj-ea"/>
                <a:ea typeface="+mj-ea"/>
              </a:rPr>
              <a:t>에 표시</a:t>
            </a:r>
            <a:endParaRPr lang="en-US" altLang="ko-KR" sz="1200" dirty="0">
              <a:latin typeface="+mj-ea"/>
              <a:ea typeface="+mj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4D4FE81-CB51-4EC1-9C09-FCF58A6ABE74}"/>
              </a:ext>
            </a:extLst>
          </p:cNvPr>
          <p:cNvSpPr txBox="1"/>
          <p:nvPr/>
        </p:nvSpPr>
        <p:spPr>
          <a:xfrm>
            <a:off x="8200962" y="3547955"/>
            <a:ext cx="3487187" cy="11415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>
                <a:latin typeface="+mj-ea"/>
                <a:ea typeface="+mj-ea"/>
              </a:rPr>
              <a:t>OpenCV</a:t>
            </a: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latin typeface="+mj-ea"/>
                <a:ea typeface="+mj-ea"/>
              </a:rPr>
              <a:t>차량 운전 데이터 재생</a:t>
            </a:r>
            <a:endParaRPr lang="en-US" altLang="ko-KR" sz="1200" dirty="0">
              <a:latin typeface="+mj-ea"/>
              <a:ea typeface="+mj-ea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latin typeface="+mj-ea"/>
                <a:ea typeface="+mj-ea"/>
              </a:rPr>
              <a:t>영상의 </a:t>
            </a:r>
            <a:r>
              <a:rPr lang="en-US" altLang="ko-KR" sz="1200" dirty="0">
                <a:latin typeface="+mj-ea"/>
                <a:ea typeface="+mj-ea"/>
              </a:rPr>
              <a:t>frame </a:t>
            </a:r>
            <a:r>
              <a:rPr lang="ko-KR" altLang="en-US" sz="1200" dirty="0">
                <a:latin typeface="+mj-ea"/>
                <a:ea typeface="+mj-ea"/>
              </a:rPr>
              <a:t>정보를 받아서 연속적으로 실행</a:t>
            </a:r>
            <a:endParaRPr lang="en-US" altLang="ko-KR" sz="1200" dirty="0">
              <a:latin typeface="+mj-ea"/>
              <a:ea typeface="+mj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7C2F113-886D-4D25-B890-66F0F30C90CE}"/>
              </a:ext>
            </a:extLst>
          </p:cNvPr>
          <p:cNvSpPr txBox="1"/>
          <p:nvPr/>
        </p:nvSpPr>
        <p:spPr>
          <a:xfrm>
            <a:off x="8200963" y="1990457"/>
            <a:ext cx="3487187" cy="11415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>
                <a:latin typeface="+mj-ea"/>
                <a:ea typeface="+mj-ea"/>
              </a:rPr>
              <a:t>PyQt5</a:t>
            </a: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latin typeface="+mj-ea"/>
                <a:ea typeface="+mj-ea"/>
              </a:rPr>
              <a:t>기본적인 프로그램 </a:t>
            </a:r>
            <a:r>
              <a:rPr lang="en-US" altLang="ko-KR" sz="1200" dirty="0">
                <a:latin typeface="+mj-ea"/>
                <a:ea typeface="+mj-ea"/>
              </a:rPr>
              <a:t>UI </a:t>
            </a: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latin typeface="+mj-ea"/>
                <a:ea typeface="+mj-ea"/>
              </a:rPr>
              <a:t>파일을 불러오고 실행시키는 전체적인 동작 </a:t>
            </a:r>
            <a:endParaRPr lang="en-US" altLang="ko-KR" sz="1200" dirty="0">
              <a:latin typeface="+mj-ea"/>
              <a:ea typeface="+mj-ea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0479C643-B673-44C4-99C9-ED83FD2E68F4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438" y="1818811"/>
            <a:ext cx="3598598" cy="1975936"/>
          </a:xfrm>
          <a:prstGeom prst="rect">
            <a:avLst/>
          </a:prstGeom>
        </p:spPr>
      </p:pic>
      <p:sp>
        <p:nvSpPr>
          <p:cNvPr id="23" name="액자 22">
            <a:extLst>
              <a:ext uri="{FF2B5EF4-FFF2-40B4-BE49-F238E27FC236}">
                <a16:creationId xmlns:a16="http://schemas.microsoft.com/office/drawing/2014/main" id="{6E130006-6CC8-44EC-A7DF-91A5D89F6E13}"/>
              </a:ext>
            </a:extLst>
          </p:cNvPr>
          <p:cNvSpPr/>
          <p:nvPr/>
        </p:nvSpPr>
        <p:spPr>
          <a:xfrm>
            <a:off x="1236741" y="3251721"/>
            <a:ext cx="2563472" cy="632028"/>
          </a:xfrm>
          <a:prstGeom prst="fram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47422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2" grpId="0" animBg="1"/>
      <p:bldP spid="14" grpId="0" animBg="1"/>
      <p:bldP spid="2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그림 35">
            <a:extLst>
              <a:ext uri="{FF2B5EF4-FFF2-40B4-BE49-F238E27FC236}">
                <a16:creationId xmlns:a16="http://schemas.microsoft.com/office/drawing/2014/main" id="{A48EF903-0289-4C1B-8073-E98E714D6A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261467"/>
            <a:ext cx="2474629" cy="1434061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BFA2D5-E3DF-4F31-A78F-0DA195C82FB9}"/>
              </a:ext>
            </a:extLst>
          </p:cNvPr>
          <p:cNvSpPr txBox="1"/>
          <p:nvPr/>
        </p:nvSpPr>
        <p:spPr>
          <a:xfrm>
            <a:off x="339536" y="1264666"/>
            <a:ext cx="31167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데이터 분석 프로그램 </a:t>
            </a:r>
            <a:r>
              <a:rPr lang="en-US" altLang="ko-KR" sz="2400" spc="-300" dirty="0">
                <a:solidFill>
                  <a:srgbClr val="393939"/>
                </a:solidFill>
                <a:latin typeface="+mn-ea"/>
              </a:rPr>
              <a:t>UI</a:t>
            </a:r>
            <a:endParaRPr lang="ko-KR" altLang="en-US" sz="2400" spc="-300" dirty="0">
              <a:solidFill>
                <a:srgbClr val="393939"/>
              </a:solidFill>
              <a:latin typeface="+mn-ea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26AD8A0-1D65-4051-BF6F-1F533128C4F2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5EF8A5-6485-40DD-91CA-F490B5929352}"/>
              </a:ext>
            </a:extLst>
          </p:cNvPr>
          <p:cNvSpPr txBox="1"/>
          <p:nvPr/>
        </p:nvSpPr>
        <p:spPr>
          <a:xfrm>
            <a:off x="875104" y="101916"/>
            <a:ext cx="28472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진행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5A306F-98A2-43F5-9DD0-CB701AD361C6}"/>
              </a:ext>
            </a:extLst>
          </p:cNvPr>
          <p:cNvSpPr txBox="1"/>
          <p:nvPr/>
        </p:nvSpPr>
        <p:spPr>
          <a:xfrm>
            <a:off x="875104" y="676096"/>
            <a:ext cx="7232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Progress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A1FE4F5-EB68-466C-AABF-D05AE41E4F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472" y="2080205"/>
            <a:ext cx="819264" cy="126700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5CA11E5-CB0D-4336-85E3-F6B7229645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630" y="3941793"/>
            <a:ext cx="790685" cy="125747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A114789-52DE-4770-A253-29889ED31A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0521" y="3240184"/>
            <a:ext cx="5536007" cy="3039738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488EC474-A410-4694-9887-F6AD728472D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7611" y="5512120"/>
            <a:ext cx="3848637" cy="704948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811E8C37-6F76-4D81-8749-867E03DB923C}"/>
              </a:ext>
            </a:extLst>
          </p:cNvPr>
          <p:cNvSpPr txBox="1"/>
          <p:nvPr/>
        </p:nvSpPr>
        <p:spPr>
          <a:xfrm>
            <a:off x="1598379" y="2098653"/>
            <a:ext cx="4137474" cy="1141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>
                <a:latin typeface="+mj-ea"/>
                <a:ea typeface="+mj-ea"/>
              </a:rPr>
              <a:t>CNN Flatten Model</a:t>
            </a: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latin typeface="+mj-ea"/>
                <a:ea typeface="+mj-ea"/>
              </a:rPr>
              <a:t>좌</a:t>
            </a:r>
            <a:r>
              <a:rPr lang="en-US" altLang="ko-KR" sz="1200" dirty="0">
                <a:latin typeface="+mj-ea"/>
                <a:ea typeface="+mj-ea"/>
              </a:rPr>
              <a:t>/</a:t>
            </a:r>
            <a:r>
              <a:rPr lang="ko-KR" altLang="en-US" sz="1200" dirty="0">
                <a:latin typeface="+mj-ea"/>
                <a:ea typeface="+mj-ea"/>
              </a:rPr>
              <a:t>우 커브 데이터</a:t>
            </a:r>
            <a:endParaRPr lang="en-US" altLang="ko-KR" sz="1200" dirty="0">
              <a:latin typeface="+mj-ea"/>
              <a:ea typeface="+mj-ea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latin typeface="+mj-ea"/>
                <a:ea typeface="+mj-ea"/>
              </a:rPr>
              <a:t>좌</a:t>
            </a:r>
            <a:r>
              <a:rPr lang="en-US" altLang="ko-KR" sz="1200" dirty="0">
                <a:latin typeface="+mj-ea"/>
                <a:ea typeface="+mj-ea"/>
              </a:rPr>
              <a:t>/</a:t>
            </a:r>
            <a:r>
              <a:rPr lang="ko-KR" altLang="en-US" sz="1200" dirty="0">
                <a:latin typeface="+mj-ea"/>
                <a:ea typeface="+mj-ea"/>
              </a:rPr>
              <a:t>우 회전 데이터</a:t>
            </a:r>
            <a:endParaRPr lang="en-US" altLang="ko-KR" sz="1200" dirty="0">
              <a:latin typeface="+mj-ea"/>
              <a:ea typeface="+mj-ea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A7A3593-3ECC-481D-963A-F3188735813F}"/>
              </a:ext>
            </a:extLst>
          </p:cNvPr>
          <p:cNvSpPr txBox="1"/>
          <p:nvPr/>
        </p:nvSpPr>
        <p:spPr>
          <a:xfrm>
            <a:off x="1598379" y="3941793"/>
            <a:ext cx="4137474" cy="1141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>
                <a:latin typeface="+mj-ea"/>
                <a:ea typeface="+mj-ea"/>
              </a:rPr>
              <a:t>CNN Gap Model</a:t>
            </a: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latin typeface="+mj-ea"/>
                <a:ea typeface="+mj-ea"/>
              </a:rPr>
              <a:t>직진 및 정지 데이터</a:t>
            </a:r>
            <a:endParaRPr lang="en-US" altLang="ko-KR" sz="1200" dirty="0">
              <a:latin typeface="+mj-ea"/>
              <a:ea typeface="+mj-ea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latin typeface="+mj-ea"/>
                <a:ea typeface="+mj-ea"/>
              </a:rPr>
              <a:t>좌</a:t>
            </a:r>
            <a:r>
              <a:rPr lang="en-US" altLang="ko-KR" sz="1200" dirty="0">
                <a:latin typeface="+mj-ea"/>
                <a:ea typeface="+mj-ea"/>
              </a:rPr>
              <a:t>/</a:t>
            </a:r>
            <a:r>
              <a:rPr lang="ko-KR" altLang="en-US" sz="1200" dirty="0">
                <a:latin typeface="+mj-ea"/>
                <a:ea typeface="+mj-ea"/>
              </a:rPr>
              <a:t>우 차선 변경 데이터</a:t>
            </a:r>
            <a:endParaRPr lang="en-US" altLang="ko-KR" sz="1200" dirty="0">
              <a:latin typeface="+mj-ea"/>
              <a:ea typeface="+mj-ea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19E0401-88FC-4E0F-A581-C6F7C41D18C5}"/>
              </a:ext>
            </a:extLst>
          </p:cNvPr>
          <p:cNvSpPr/>
          <p:nvPr/>
        </p:nvSpPr>
        <p:spPr>
          <a:xfrm>
            <a:off x="503592" y="3507529"/>
            <a:ext cx="4137474" cy="189459"/>
          </a:xfrm>
          <a:prstGeom prst="rect">
            <a:avLst/>
          </a:prstGeom>
          <a:solidFill>
            <a:srgbClr val="92D050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06BBB155-035E-4038-B629-D32733E53800}"/>
              </a:ext>
            </a:extLst>
          </p:cNvPr>
          <p:cNvSpPr/>
          <p:nvPr/>
        </p:nvSpPr>
        <p:spPr>
          <a:xfrm>
            <a:off x="465472" y="5373210"/>
            <a:ext cx="4175594" cy="189459"/>
          </a:xfrm>
          <a:prstGeom prst="rect">
            <a:avLst/>
          </a:prstGeom>
          <a:solidFill>
            <a:srgbClr val="00B050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65D8DA09-FE81-42AC-871B-DD9F2F66676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8171" y="3615656"/>
            <a:ext cx="3969953" cy="179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7343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31" grpId="0"/>
      <p:bldP spid="32" grpId="0" animBg="1"/>
      <p:bldP spid="3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 descr="실내, 테이블, 노트북, 컴퓨터이(가) 표시된 사진&#10;&#10;자동 생성된 설명">
            <a:extLst>
              <a:ext uri="{FF2B5EF4-FFF2-40B4-BE49-F238E27FC236}">
                <a16:creationId xmlns:a16="http://schemas.microsoft.com/office/drawing/2014/main" id="{AEFB2A2E-871B-48FA-A0C3-CCEE0D9596F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04329" y="0"/>
            <a:ext cx="6687671" cy="68580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D7FC3D63-21ED-45A2-8353-514C355F5C14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AF52AA6-4AEE-44C8-A8AB-36C3D3A22645}"/>
              </a:ext>
            </a:extLst>
          </p:cNvPr>
          <p:cNvCxnSpPr>
            <a:cxnSpLocks/>
          </p:cNvCxnSpPr>
          <p:nvPr/>
        </p:nvCxnSpPr>
        <p:spPr>
          <a:xfrm>
            <a:off x="904240" y="272434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6E31A043-1ED5-424F-859D-740B12D0195A}"/>
              </a:ext>
            </a:extLst>
          </p:cNvPr>
          <p:cNvCxnSpPr>
            <a:cxnSpLocks/>
          </p:cNvCxnSpPr>
          <p:nvPr/>
        </p:nvCxnSpPr>
        <p:spPr>
          <a:xfrm>
            <a:off x="904240" y="1461154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9B29B74-5530-431A-9A1D-6C360E5E40A6}"/>
              </a:ext>
            </a:extLst>
          </p:cNvPr>
          <p:cNvSpPr txBox="1"/>
          <p:nvPr/>
        </p:nvSpPr>
        <p:spPr>
          <a:xfrm>
            <a:off x="1647264" y="543629"/>
            <a:ext cx="25506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결과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6DC040-1911-4DE1-B7BA-8D50B20BC5F8}"/>
              </a:ext>
            </a:extLst>
          </p:cNvPr>
          <p:cNvSpPr txBox="1"/>
          <p:nvPr/>
        </p:nvSpPr>
        <p:spPr>
          <a:xfrm>
            <a:off x="904240" y="559018"/>
            <a:ext cx="6981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FD8C896-4336-47B4-9625-802B02634B83}"/>
              </a:ext>
            </a:extLst>
          </p:cNvPr>
          <p:cNvSpPr txBox="1"/>
          <p:nvPr/>
        </p:nvSpPr>
        <p:spPr>
          <a:xfrm>
            <a:off x="867082" y="2067023"/>
            <a:ext cx="463724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2000" dirty="0">
                <a:solidFill>
                  <a:schemeClr val="bg1"/>
                </a:solidFill>
              </a:rPr>
              <a:t>GUI </a:t>
            </a:r>
            <a:r>
              <a:rPr lang="ko-KR" altLang="en-US" sz="2000" dirty="0">
                <a:solidFill>
                  <a:schemeClr val="bg1"/>
                </a:solidFill>
              </a:rPr>
              <a:t>프로그램 시연 영상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FontTx/>
              <a:buAutoNum type="arabicPeriod"/>
            </a:pPr>
            <a:r>
              <a:rPr lang="ko-KR" altLang="en-US" sz="2000" dirty="0">
                <a:solidFill>
                  <a:schemeClr val="bg1"/>
                </a:solidFill>
              </a:rPr>
              <a:t>모델 예측 정확도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2000" dirty="0">
                <a:solidFill>
                  <a:schemeClr val="bg1"/>
                </a:solidFill>
              </a:rPr>
              <a:t>예측 결과 분석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FontTx/>
              <a:buAutoNum type="arabicPeriod"/>
            </a:pPr>
            <a:r>
              <a:rPr lang="ko-KR" altLang="en-US" sz="2000" dirty="0">
                <a:solidFill>
                  <a:schemeClr val="bg1"/>
                </a:solidFill>
              </a:rPr>
              <a:t>결론</a:t>
            </a:r>
          </a:p>
          <a:p>
            <a:pPr marL="342900" indent="-342900">
              <a:buAutoNum type="arabicPeriod"/>
            </a:pP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2000" dirty="0">
                <a:solidFill>
                  <a:schemeClr val="bg1"/>
                </a:solidFill>
              </a:rPr>
              <a:t>팀원 별 역할 분담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2000" dirty="0">
                <a:solidFill>
                  <a:schemeClr val="bg1"/>
                </a:solidFill>
              </a:rPr>
              <a:t>개발 일정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endParaRPr lang="en-US" altLang="ko-KR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07038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1A4C0C-593F-49EA-A036-AAE8EB62D98B}"/>
              </a:ext>
            </a:extLst>
          </p:cNvPr>
          <p:cNvSpPr txBox="1"/>
          <p:nvPr/>
        </p:nvSpPr>
        <p:spPr>
          <a:xfrm>
            <a:off x="619016" y="2790690"/>
            <a:ext cx="20395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>
                <a:solidFill>
                  <a:schemeClr val="bg1"/>
                </a:solidFill>
                <a:latin typeface="+mj-ea"/>
                <a:ea typeface="+mj-ea"/>
              </a:rPr>
              <a:t>Contents.</a:t>
            </a:r>
            <a:endParaRPr lang="ko-KR" altLang="en-US" sz="3600" spc="-3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D65EFFB-77B3-4093-9EBE-5BC7CD9D594B}"/>
              </a:ext>
            </a:extLst>
          </p:cNvPr>
          <p:cNvGrpSpPr/>
          <p:nvPr/>
        </p:nvGrpSpPr>
        <p:grpSpPr>
          <a:xfrm>
            <a:off x="619016" y="3588882"/>
            <a:ext cx="2750611" cy="707886"/>
            <a:chOff x="294640" y="3596640"/>
            <a:chExt cx="2750611" cy="70788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4775390-ADD7-4C94-8805-D912724ABC3E}"/>
                </a:ext>
              </a:extLst>
            </p:cNvPr>
            <p:cNvSpPr txBox="1"/>
            <p:nvPr/>
          </p:nvSpPr>
          <p:spPr>
            <a:xfrm>
              <a:off x="294640" y="3596640"/>
              <a:ext cx="5020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1"/>
                  </a:solidFill>
                  <a:latin typeface="+mj-ea"/>
                  <a:ea typeface="+mj-ea"/>
                </a:rPr>
                <a:t>1</a:t>
              </a:r>
              <a:endParaRPr lang="ko-KR" altLang="en-US" sz="40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4461C2D-7B54-4B3D-9449-360FD650556A}"/>
                </a:ext>
              </a:extLst>
            </p:cNvPr>
            <p:cNvSpPr txBox="1"/>
            <p:nvPr/>
          </p:nvSpPr>
          <p:spPr>
            <a:xfrm>
              <a:off x="943394" y="3688973"/>
              <a:ext cx="21018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150" dirty="0">
                  <a:solidFill>
                    <a:srgbClr val="393939"/>
                  </a:solidFill>
                </a:rPr>
                <a:t>프로젝트 개요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CF3CB36-97CB-4B01-AB5E-847ED38F7969}"/>
              </a:ext>
            </a:extLst>
          </p:cNvPr>
          <p:cNvGrpSpPr/>
          <p:nvPr/>
        </p:nvGrpSpPr>
        <p:grpSpPr>
          <a:xfrm>
            <a:off x="619016" y="4579720"/>
            <a:ext cx="2979841" cy="707886"/>
            <a:chOff x="294640" y="3596640"/>
            <a:chExt cx="2979841" cy="707886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D33E10E-6802-4565-A9E8-5457EEEB6662}"/>
                </a:ext>
              </a:extLst>
            </p:cNvPr>
            <p:cNvSpPr txBox="1"/>
            <p:nvPr/>
          </p:nvSpPr>
          <p:spPr>
            <a:xfrm>
              <a:off x="294640" y="3596640"/>
              <a:ext cx="5020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1"/>
                  </a:solidFill>
                  <a:latin typeface="+mj-ea"/>
                  <a:ea typeface="+mj-ea"/>
                </a:rPr>
                <a:t>2</a:t>
              </a:r>
              <a:endParaRPr lang="ko-KR" altLang="en-US" sz="40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FC73533-A9D9-4EEB-A800-80F0AD62009F}"/>
                </a:ext>
              </a:extLst>
            </p:cNvPr>
            <p:cNvSpPr txBox="1"/>
            <p:nvPr/>
          </p:nvSpPr>
          <p:spPr>
            <a:xfrm>
              <a:off x="943394" y="3688973"/>
              <a:ext cx="233108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150" dirty="0">
                  <a:solidFill>
                    <a:srgbClr val="393939"/>
                  </a:solidFill>
                </a:rPr>
                <a:t>프로젝트 진행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00D1E44C-6008-4F6E-880B-4E8105F0CF77}"/>
              </a:ext>
            </a:extLst>
          </p:cNvPr>
          <p:cNvGrpSpPr/>
          <p:nvPr/>
        </p:nvGrpSpPr>
        <p:grpSpPr>
          <a:xfrm>
            <a:off x="619016" y="5570558"/>
            <a:ext cx="2979841" cy="707886"/>
            <a:chOff x="294640" y="3596640"/>
            <a:chExt cx="2979841" cy="707886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CC6CD2E-3CC1-4835-B282-AE92CEFFFE97}"/>
                </a:ext>
              </a:extLst>
            </p:cNvPr>
            <p:cNvSpPr txBox="1"/>
            <p:nvPr/>
          </p:nvSpPr>
          <p:spPr>
            <a:xfrm>
              <a:off x="294640" y="3596640"/>
              <a:ext cx="5020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1"/>
                  </a:solidFill>
                  <a:latin typeface="+mj-ea"/>
                  <a:ea typeface="+mj-ea"/>
                </a:rPr>
                <a:t>3</a:t>
              </a:r>
              <a:endParaRPr lang="ko-KR" altLang="en-US" sz="40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C245155-BF92-4471-AC62-A87A47A31390}"/>
                </a:ext>
              </a:extLst>
            </p:cNvPr>
            <p:cNvSpPr txBox="1"/>
            <p:nvPr/>
          </p:nvSpPr>
          <p:spPr>
            <a:xfrm>
              <a:off x="943394" y="3688973"/>
              <a:ext cx="233108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150" dirty="0">
                  <a:solidFill>
                    <a:srgbClr val="393939"/>
                  </a:solidFill>
                </a:rPr>
                <a:t>프로젝트 결과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D815D7E5-60ED-43DF-A965-981DE5CCE4E8}"/>
              </a:ext>
            </a:extLst>
          </p:cNvPr>
          <p:cNvSpPr txBox="1"/>
          <p:nvPr/>
        </p:nvSpPr>
        <p:spPr>
          <a:xfrm>
            <a:off x="4268921" y="3791159"/>
            <a:ext cx="6543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393939"/>
                </a:solidFill>
                <a:latin typeface="Arial Nova Light" panose="020B0304020202020204" pitchFamily="34" charset="0"/>
              </a:rPr>
              <a:t>Outline</a:t>
            </a:r>
            <a:endParaRPr lang="ko-KR" altLang="en-US" sz="1200" dirty="0">
              <a:solidFill>
                <a:srgbClr val="393939"/>
              </a:solidFill>
              <a:latin typeface="Arial Nova Light" panose="020B03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0878532-1B29-4755-8161-781DC10241C0}"/>
              </a:ext>
            </a:extLst>
          </p:cNvPr>
          <p:cNvSpPr txBox="1"/>
          <p:nvPr/>
        </p:nvSpPr>
        <p:spPr>
          <a:xfrm>
            <a:off x="4268920" y="4795163"/>
            <a:ext cx="7697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393939"/>
                </a:solidFill>
                <a:latin typeface="Arial Nova Light" panose="020B0304020202020204" pitchFamily="34" charset="0"/>
              </a:rPr>
              <a:t>Progress</a:t>
            </a:r>
            <a:endParaRPr lang="ko-KR" altLang="en-US" sz="1200" dirty="0">
              <a:solidFill>
                <a:srgbClr val="393939"/>
              </a:solidFill>
              <a:latin typeface="Arial Nova Light" panose="020B03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2AC1990-BFF3-4AA5-95DC-8A41214D61CA}"/>
              </a:ext>
            </a:extLst>
          </p:cNvPr>
          <p:cNvSpPr txBox="1"/>
          <p:nvPr/>
        </p:nvSpPr>
        <p:spPr>
          <a:xfrm>
            <a:off x="4268919" y="5799167"/>
            <a:ext cx="7975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393939"/>
                </a:solidFill>
                <a:latin typeface="Arial Nova Light" panose="020B0304020202020204" pitchFamily="34" charset="0"/>
              </a:rPr>
              <a:t>Outcome</a:t>
            </a:r>
            <a:endParaRPr lang="ko-KR" altLang="en-US" sz="1200" dirty="0">
              <a:solidFill>
                <a:srgbClr val="393939"/>
              </a:solidFill>
              <a:latin typeface="Arial Nova Light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1547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F6CD122-35AA-4195-BFCD-BA4841A128B6}"/>
              </a:ext>
            </a:extLst>
          </p:cNvPr>
          <p:cNvSpPr/>
          <p:nvPr/>
        </p:nvSpPr>
        <p:spPr>
          <a:xfrm>
            <a:off x="399060" y="1914037"/>
            <a:ext cx="11407457" cy="46132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5CCD037-0CA4-4C97-A1DD-B48759C3F618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B352F4-8B2E-4E90-BB39-5ED0B1C58FFE}"/>
              </a:ext>
            </a:extLst>
          </p:cNvPr>
          <p:cNvSpPr txBox="1"/>
          <p:nvPr/>
        </p:nvSpPr>
        <p:spPr>
          <a:xfrm>
            <a:off x="339536" y="1264666"/>
            <a:ext cx="34794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GUI 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프로그램 시연 영상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43E130-F277-4DF3-BF76-2CB1D2BA28F1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FCA8499-75EA-4AB5-A8A6-A4DF1DCDD6A4}"/>
              </a:ext>
            </a:extLst>
          </p:cNvPr>
          <p:cNvSpPr txBox="1"/>
          <p:nvPr/>
        </p:nvSpPr>
        <p:spPr>
          <a:xfrm>
            <a:off x="875104" y="101916"/>
            <a:ext cx="25506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결과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158C1A2-E26E-48D4-B433-CD5C11A06527}"/>
              </a:ext>
            </a:extLst>
          </p:cNvPr>
          <p:cNvSpPr txBox="1"/>
          <p:nvPr/>
        </p:nvSpPr>
        <p:spPr>
          <a:xfrm>
            <a:off x="875104" y="676096"/>
            <a:ext cx="7473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Outcome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6972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25506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결과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7473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Outcome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BCC2A94-3B7C-40CD-85CA-3396D49AB7DB}"/>
              </a:ext>
            </a:extLst>
          </p:cNvPr>
          <p:cNvSpPr/>
          <p:nvPr/>
        </p:nvSpPr>
        <p:spPr>
          <a:xfrm>
            <a:off x="481567" y="1743231"/>
            <a:ext cx="5413594" cy="4911323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en-US" altLang="ko-KR" b="1" dirty="0">
                <a:solidFill>
                  <a:schemeClr val="tx1"/>
                </a:solidFill>
                <a:latin typeface="+mn-ea"/>
              </a:rPr>
              <a:t>2854/3415 ≒ 83.57 = 83.57%</a:t>
            </a:r>
            <a:endParaRPr lang="ko-KR" altLang="en-US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03DF181-F5FC-4296-804F-A14ADC41E677}"/>
              </a:ext>
            </a:extLst>
          </p:cNvPr>
          <p:cNvSpPr/>
          <p:nvPr/>
        </p:nvSpPr>
        <p:spPr>
          <a:xfrm>
            <a:off x="6314157" y="1743231"/>
            <a:ext cx="5396276" cy="4911321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19960/23141 </a:t>
            </a:r>
            <a:r>
              <a:rPr lang="en-US" altLang="ko-KR" b="1" dirty="0">
                <a:solidFill>
                  <a:schemeClr val="tx1"/>
                </a:solidFill>
                <a:ea typeface="맑은 고딕" panose="020B0503020000020004" pitchFamily="50" charset="-127"/>
              </a:rPr>
              <a:t>≒</a:t>
            </a:r>
            <a:r>
              <a:rPr lang="en-US" altLang="ko-KR" b="1" dirty="0">
                <a:solidFill>
                  <a:schemeClr val="tx1"/>
                </a:solidFill>
              </a:rPr>
              <a:t> 0.8625 = 86.25%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6228D44-9A46-445D-B8E2-218436356BD1}"/>
              </a:ext>
            </a:extLst>
          </p:cNvPr>
          <p:cNvSpPr/>
          <p:nvPr/>
        </p:nvSpPr>
        <p:spPr>
          <a:xfrm>
            <a:off x="709177" y="1955710"/>
            <a:ext cx="4980423" cy="68449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300">
              <a:latin typeface="+mj-ea"/>
              <a:ea typeface="+mj-ea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A5668D1-B06A-4F43-91C8-6A23B83E156E}"/>
              </a:ext>
            </a:extLst>
          </p:cNvPr>
          <p:cNvSpPr txBox="1"/>
          <p:nvPr/>
        </p:nvSpPr>
        <p:spPr>
          <a:xfrm>
            <a:off x="1741475" y="2036345"/>
            <a:ext cx="28051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Sim2Sim Accuracy</a:t>
            </a:r>
            <a:endParaRPr lang="ko-KR" altLang="en-US" sz="2800" spc="-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4EAE807-D4CF-4CB5-B1F2-BB22EFF025CC}"/>
              </a:ext>
            </a:extLst>
          </p:cNvPr>
          <p:cNvSpPr/>
          <p:nvPr/>
        </p:nvSpPr>
        <p:spPr>
          <a:xfrm>
            <a:off x="6502400" y="1955710"/>
            <a:ext cx="4980423" cy="68449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300">
              <a:latin typeface="+mj-ea"/>
              <a:ea typeface="+mj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54EEE1-70DB-43F1-9644-AA11613A9EC6}"/>
              </a:ext>
            </a:extLst>
          </p:cNvPr>
          <p:cNvSpPr txBox="1"/>
          <p:nvPr/>
        </p:nvSpPr>
        <p:spPr>
          <a:xfrm>
            <a:off x="7485006" y="2036345"/>
            <a:ext cx="29045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Sim2Real Accuracy</a:t>
            </a:r>
            <a:endParaRPr lang="ko-KR" altLang="en-US" sz="2800" spc="-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11" name="그림 10" descr="대형, 키보드이(가) 표시된 사진&#10;&#10;자동 생성된 설명">
            <a:extLst>
              <a:ext uri="{FF2B5EF4-FFF2-40B4-BE49-F238E27FC236}">
                <a16:creationId xmlns:a16="http://schemas.microsoft.com/office/drawing/2014/main" id="{E6E3A472-6B56-4B87-B5DD-4268477901D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78326" y="3248409"/>
            <a:ext cx="407334" cy="3323809"/>
          </a:xfrm>
          <a:prstGeom prst="rect">
            <a:avLst/>
          </a:prstGeom>
        </p:spPr>
      </p:pic>
      <p:pic>
        <p:nvPicPr>
          <p:cNvPr id="15" name="그림 14" descr="키보드이(가) 표시된 사진&#10;&#10;자동 생성된 설명">
            <a:extLst>
              <a:ext uri="{FF2B5EF4-FFF2-40B4-BE49-F238E27FC236}">
                <a16:creationId xmlns:a16="http://schemas.microsoft.com/office/drawing/2014/main" id="{308DFEAB-1767-4D5D-9C36-5EDFA1D5F6F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4880" y="3238885"/>
            <a:ext cx="411480" cy="3333333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2B7CD2A4-1E0B-47C3-997C-203D10718B23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1DA9A79-234B-4010-AA4D-0A62F3748A6C}"/>
              </a:ext>
            </a:extLst>
          </p:cNvPr>
          <p:cNvSpPr txBox="1"/>
          <p:nvPr/>
        </p:nvSpPr>
        <p:spPr>
          <a:xfrm>
            <a:off x="339536" y="1264666"/>
            <a:ext cx="23022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모델 예측 정확도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8" name="그림 7" descr="키보드이(가) 표시된 사진&#10;&#10;자동 생성된 설명">
            <a:extLst>
              <a:ext uri="{FF2B5EF4-FFF2-40B4-BE49-F238E27FC236}">
                <a16:creationId xmlns:a16="http://schemas.microsoft.com/office/drawing/2014/main" id="{B04AB138-F345-4D18-B561-83C4AEE43D8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6359" y="3238886"/>
            <a:ext cx="418997" cy="3118100"/>
          </a:xfrm>
          <a:prstGeom prst="rect">
            <a:avLst/>
          </a:prstGeom>
        </p:spPr>
      </p:pic>
      <p:pic>
        <p:nvPicPr>
          <p:cNvPr id="9" name="그림 8" descr="키보드이(가) 표시된 사진&#10;&#10;자동 생성된 설명">
            <a:extLst>
              <a:ext uri="{FF2B5EF4-FFF2-40B4-BE49-F238E27FC236}">
                <a16:creationId xmlns:a16="http://schemas.microsoft.com/office/drawing/2014/main" id="{95A3241B-FDF9-499B-BB39-43402AD9D365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75355" y="3238886"/>
            <a:ext cx="418997" cy="3118100"/>
          </a:xfrm>
          <a:prstGeom prst="rect">
            <a:avLst/>
          </a:prstGeom>
        </p:spPr>
      </p:pic>
      <p:pic>
        <p:nvPicPr>
          <p:cNvPr id="10" name="그림 9" descr="키보드이(가) 표시된 사진&#10;&#10;자동 생성된 설명">
            <a:extLst>
              <a:ext uri="{FF2B5EF4-FFF2-40B4-BE49-F238E27FC236}">
                <a16:creationId xmlns:a16="http://schemas.microsoft.com/office/drawing/2014/main" id="{AC941593-D0A6-42B1-BB1D-1A06515B71FC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94351" y="3238885"/>
            <a:ext cx="432644" cy="3118101"/>
          </a:xfrm>
          <a:prstGeom prst="rect">
            <a:avLst/>
          </a:prstGeom>
        </p:spPr>
      </p:pic>
      <p:pic>
        <p:nvPicPr>
          <p:cNvPr id="12" name="그림 11" descr="키보드이(가) 표시된 사진&#10;&#10;자동 생성된 설명">
            <a:extLst>
              <a:ext uri="{FF2B5EF4-FFF2-40B4-BE49-F238E27FC236}">
                <a16:creationId xmlns:a16="http://schemas.microsoft.com/office/drawing/2014/main" id="{BCD398EE-F4A4-4A74-B37C-3C61255CC2AE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26995" y="3238886"/>
            <a:ext cx="418997" cy="3118100"/>
          </a:xfrm>
          <a:prstGeom prst="rect">
            <a:avLst/>
          </a:prstGeom>
        </p:spPr>
      </p:pic>
      <p:pic>
        <p:nvPicPr>
          <p:cNvPr id="13" name="그림 12" descr="키보드이(가) 표시된 사진&#10;&#10;자동 생성된 설명">
            <a:extLst>
              <a:ext uri="{FF2B5EF4-FFF2-40B4-BE49-F238E27FC236}">
                <a16:creationId xmlns:a16="http://schemas.microsoft.com/office/drawing/2014/main" id="{F83B0335-697E-403B-A42E-085401B22583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45991" y="3238886"/>
            <a:ext cx="432644" cy="3118100"/>
          </a:xfrm>
          <a:prstGeom prst="rect">
            <a:avLst/>
          </a:prstGeom>
        </p:spPr>
      </p:pic>
      <p:pic>
        <p:nvPicPr>
          <p:cNvPr id="14" name="그림 13" descr="키보드이(가) 표시된 사진&#10;&#10;자동 생성된 설명">
            <a:extLst>
              <a:ext uri="{FF2B5EF4-FFF2-40B4-BE49-F238E27FC236}">
                <a16:creationId xmlns:a16="http://schemas.microsoft.com/office/drawing/2014/main" id="{F876C90F-8A8D-4ADA-844F-008C685C6017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78635" y="3238885"/>
            <a:ext cx="432642" cy="3118101"/>
          </a:xfrm>
          <a:prstGeom prst="rect">
            <a:avLst/>
          </a:prstGeom>
        </p:spPr>
      </p:pic>
      <p:pic>
        <p:nvPicPr>
          <p:cNvPr id="21" name="그림 20" descr="키보드이(가) 표시된 사진&#10;&#10;자동 생성된 설명">
            <a:extLst>
              <a:ext uri="{FF2B5EF4-FFF2-40B4-BE49-F238E27FC236}">
                <a16:creationId xmlns:a16="http://schemas.microsoft.com/office/drawing/2014/main" id="{01EEF23D-ECBE-449D-B9C2-033566A782BA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11277" y="3238885"/>
            <a:ext cx="418997" cy="3118101"/>
          </a:xfrm>
          <a:prstGeom prst="rect">
            <a:avLst/>
          </a:prstGeom>
        </p:spPr>
      </p:pic>
      <p:pic>
        <p:nvPicPr>
          <p:cNvPr id="31" name="그림 30" descr="키보드이(가) 표시된 사진&#10;&#10;자동 생성된 설명">
            <a:extLst>
              <a:ext uri="{FF2B5EF4-FFF2-40B4-BE49-F238E27FC236}">
                <a16:creationId xmlns:a16="http://schemas.microsoft.com/office/drawing/2014/main" id="{B4894B12-627D-4C1D-8A53-2169E1E6AF88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30273" y="3238885"/>
            <a:ext cx="432643" cy="3118101"/>
          </a:xfrm>
          <a:prstGeom prst="rect">
            <a:avLst/>
          </a:prstGeom>
        </p:spPr>
      </p:pic>
      <p:pic>
        <p:nvPicPr>
          <p:cNvPr id="33" name="그림 32" descr="키보드이(가) 표시된 사진&#10;&#10;자동 생성된 설명">
            <a:extLst>
              <a:ext uri="{FF2B5EF4-FFF2-40B4-BE49-F238E27FC236}">
                <a16:creationId xmlns:a16="http://schemas.microsoft.com/office/drawing/2014/main" id="{BE7729C8-E58D-4409-AF5D-936E2678D081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49269" y="3238885"/>
            <a:ext cx="594769" cy="3333333"/>
          </a:xfrm>
          <a:prstGeom prst="rect">
            <a:avLst/>
          </a:prstGeom>
        </p:spPr>
      </p:pic>
      <p:pic>
        <p:nvPicPr>
          <p:cNvPr id="35" name="그림 34" descr="키보드이(가) 표시된 사진&#10;&#10;자동 생성된 설명">
            <a:extLst>
              <a:ext uri="{FF2B5EF4-FFF2-40B4-BE49-F238E27FC236}">
                <a16:creationId xmlns:a16="http://schemas.microsoft.com/office/drawing/2014/main" id="{58E1D936-518B-4B0C-B426-C9F031C7622F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6358" y="6356986"/>
            <a:ext cx="425209" cy="215232"/>
          </a:xfrm>
          <a:prstGeom prst="rect">
            <a:avLst/>
          </a:prstGeom>
        </p:spPr>
      </p:pic>
      <p:pic>
        <p:nvPicPr>
          <p:cNvPr id="37" name="그림 36" descr="대형, 키보드이(가) 표시된 사진&#10;&#10;자동 생성된 설명">
            <a:extLst>
              <a:ext uri="{FF2B5EF4-FFF2-40B4-BE49-F238E27FC236}">
                <a16:creationId xmlns:a16="http://schemas.microsoft.com/office/drawing/2014/main" id="{738F7A22-5FDA-471F-B02C-A12DE956F7E0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85660" y="3248409"/>
            <a:ext cx="412778" cy="3126991"/>
          </a:xfrm>
          <a:prstGeom prst="rect">
            <a:avLst/>
          </a:prstGeom>
        </p:spPr>
      </p:pic>
      <p:pic>
        <p:nvPicPr>
          <p:cNvPr id="39" name="그림 38" descr="대형, 키보드이(가) 표시된 사진&#10;&#10;자동 생성된 설명">
            <a:extLst>
              <a:ext uri="{FF2B5EF4-FFF2-40B4-BE49-F238E27FC236}">
                <a16:creationId xmlns:a16="http://schemas.microsoft.com/office/drawing/2014/main" id="{6E199791-2932-4F45-8923-5E14BE9E8048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98439" y="3248409"/>
            <a:ext cx="418995" cy="3126991"/>
          </a:xfrm>
          <a:prstGeom prst="rect">
            <a:avLst/>
          </a:prstGeom>
        </p:spPr>
      </p:pic>
      <p:pic>
        <p:nvPicPr>
          <p:cNvPr id="41" name="그림 40" descr="대형, 키보드이(가) 표시된 사진&#10;&#10;자동 생성된 설명">
            <a:extLst>
              <a:ext uri="{FF2B5EF4-FFF2-40B4-BE49-F238E27FC236}">
                <a16:creationId xmlns:a16="http://schemas.microsoft.com/office/drawing/2014/main" id="{F7518115-1618-4F93-BBE0-C24F2AF028E5}"/>
              </a:ext>
            </a:extLst>
          </p:cNvPr>
          <p:cNvPicPr>
            <a:picLocks noChangeAspect="1"/>
          </p:cNvPicPr>
          <p:nvPr/>
        </p:nvPicPr>
        <p:blipFill rotWithShape="1">
          <a:blip r:embed="rId1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17434" y="3248409"/>
            <a:ext cx="432644" cy="3108577"/>
          </a:xfrm>
          <a:prstGeom prst="rect">
            <a:avLst/>
          </a:prstGeom>
        </p:spPr>
      </p:pic>
      <p:pic>
        <p:nvPicPr>
          <p:cNvPr id="45" name="그림 44" descr="대형, 키보드이(가) 표시된 사진&#10;&#10;자동 생성된 설명">
            <a:extLst>
              <a:ext uri="{FF2B5EF4-FFF2-40B4-BE49-F238E27FC236}">
                <a16:creationId xmlns:a16="http://schemas.microsoft.com/office/drawing/2014/main" id="{51AC8C2E-591A-45A3-8FFD-3DF970CF0F7D}"/>
              </a:ext>
            </a:extLst>
          </p:cNvPr>
          <p:cNvPicPr>
            <a:picLocks noChangeAspect="1"/>
          </p:cNvPicPr>
          <p:nvPr/>
        </p:nvPicPr>
        <p:blipFill rotWithShape="1">
          <a:blip r:embed="rId1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50078" y="3248409"/>
            <a:ext cx="418995" cy="3108577"/>
          </a:xfrm>
          <a:prstGeom prst="rect">
            <a:avLst/>
          </a:prstGeom>
        </p:spPr>
      </p:pic>
      <p:pic>
        <p:nvPicPr>
          <p:cNvPr id="47" name="그림 46" descr="대형, 키보드이(가) 표시된 사진&#10;&#10;자동 생성된 설명">
            <a:extLst>
              <a:ext uri="{FF2B5EF4-FFF2-40B4-BE49-F238E27FC236}">
                <a16:creationId xmlns:a16="http://schemas.microsoft.com/office/drawing/2014/main" id="{468B18F1-7291-4AE8-A5D5-25E980230B40}"/>
              </a:ext>
            </a:extLst>
          </p:cNvPr>
          <p:cNvPicPr>
            <a:picLocks noChangeAspect="1"/>
          </p:cNvPicPr>
          <p:nvPr/>
        </p:nvPicPr>
        <p:blipFill rotWithShape="1">
          <a:blip r:embed="rId1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69073" y="3248409"/>
            <a:ext cx="432644" cy="3126991"/>
          </a:xfrm>
          <a:prstGeom prst="rect">
            <a:avLst/>
          </a:prstGeom>
        </p:spPr>
      </p:pic>
      <p:pic>
        <p:nvPicPr>
          <p:cNvPr id="49" name="그림 48" descr="대형, 키보드이(가) 표시된 사진&#10;&#10;자동 생성된 설명">
            <a:extLst>
              <a:ext uri="{FF2B5EF4-FFF2-40B4-BE49-F238E27FC236}">
                <a16:creationId xmlns:a16="http://schemas.microsoft.com/office/drawing/2014/main" id="{A133047E-42F5-452D-A8E5-A8EA41CDE888}"/>
              </a:ext>
            </a:extLst>
          </p:cNvPr>
          <p:cNvPicPr>
            <a:picLocks noChangeAspect="1"/>
          </p:cNvPicPr>
          <p:nvPr/>
        </p:nvPicPr>
        <p:blipFill rotWithShape="1">
          <a:blip r:embed="rId1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01717" y="3248409"/>
            <a:ext cx="432645" cy="3126991"/>
          </a:xfrm>
          <a:prstGeom prst="rect">
            <a:avLst/>
          </a:prstGeom>
        </p:spPr>
      </p:pic>
      <p:pic>
        <p:nvPicPr>
          <p:cNvPr id="51" name="그림 50" descr="대형, 키보드이(가) 표시된 사진&#10;&#10;자동 생성된 설명">
            <a:extLst>
              <a:ext uri="{FF2B5EF4-FFF2-40B4-BE49-F238E27FC236}">
                <a16:creationId xmlns:a16="http://schemas.microsoft.com/office/drawing/2014/main" id="{E6E911AC-EDC5-4CA9-B239-881489561636}"/>
              </a:ext>
            </a:extLst>
          </p:cNvPr>
          <p:cNvPicPr>
            <a:picLocks noChangeAspect="1"/>
          </p:cNvPicPr>
          <p:nvPr/>
        </p:nvPicPr>
        <p:blipFill rotWithShape="1">
          <a:blip r:embed="rId20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34361" y="3248409"/>
            <a:ext cx="418995" cy="3126991"/>
          </a:xfrm>
          <a:prstGeom prst="rect">
            <a:avLst/>
          </a:prstGeom>
        </p:spPr>
      </p:pic>
      <p:pic>
        <p:nvPicPr>
          <p:cNvPr id="53" name="그림 52" descr="대형, 키보드이(가) 표시된 사진&#10;&#10;자동 생성된 설명">
            <a:extLst>
              <a:ext uri="{FF2B5EF4-FFF2-40B4-BE49-F238E27FC236}">
                <a16:creationId xmlns:a16="http://schemas.microsoft.com/office/drawing/2014/main" id="{4CE72DEE-AAA1-42CE-A1B4-2C736241F951}"/>
              </a:ext>
            </a:extLst>
          </p:cNvPr>
          <p:cNvPicPr>
            <a:picLocks noChangeAspect="1"/>
          </p:cNvPicPr>
          <p:nvPr/>
        </p:nvPicPr>
        <p:blipFill rotWithShape="1">
          <a:blip r:embed="rId21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53356" y="3248409"/>
            <a:ext cx="432644" cy="3126991"/>
          </a:xfrm>
          <a:prstGeom prst="rect">
            <a:avLst/>
          </a:prstGeom>
        </p:spPr>
      </p:pic>
      <p:pic>
        <p:nvPicPr>
          <p:cNvPr id="55" name="그림 54" descr="대형, 키보드이(가) 표시된 사진&#10;&#10;자동 생성된 설명">
            <a:extLst>
              <a:ext uri="{FF2B5EF4-FFF2-40B4-BE49-F238E27FC236}">
                <a16:creationId xmlns:a16="http://schemas.microsoft.com/office/drawing/2014/main" id="{E03045E8-9BD6-4421-B2BD-6A9CA32717EF}"/>
              </a:ext>
            </a:extLst>
          </p:cNvPr>
          <p:cNvPicPr>
            <a:picLocks noChangeAspect="1"/>
          </p:cNvPicPr>
          <p:nvPr/>
        </p:nvPicPr>
        <p:blipFill rotWithShape="1">
          <a:blip r:embed="rId2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86000" y="3248409"/>
            <a:ext cx="620896" cy="3323809"/>
          </a:xfrm>
          <a:prstGeom prst="rect">
            <a:avLst/>
          </a:prstGeom>
        </p:spPr>
      </p:pic>
      <p:pic>
        <p:nvPicPr>
          <p:cNvPr id="18" name="그림 17" descr="키보드이(가) 표시된 사진&#10;&#10;자동 생성된 설명">
            <a:extLst>
              <a:ext uri="{FF2B5EF4-FFF2-40B4-BE49-F238E27FC236}">
                <a16:creationId xmlns:a16="http://schemas.microsoft.com/office/drawing/2014/main" id="{AF5E9891-1D5E-4F80-9699-B17BD0CB14E2}"/>
              </a:ext>
            </a:extLst>
          </p:cNvPr>
          <p:cNvPicPr>
            <a:picLocks noChangeAspect="1"/>
          </p:cNvPicPr>
          <p:nvPr/>
        </p:nvPicPr>
        <p:blipFill rotWithShape="1">
          <a:blip r:embed="rId2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19673" y="6356986"/>
            <a:ext cx="363017" cy="215232"/>
          </a:xfrm>
          <a:prstGeom prst="rect">
            <a:avLst/>
          </a:prstGeom>
        </p:spPr>
      </p:pic>
      <p:pic>
        <p:nvPicPr>
          <p:cNvPr id="19" name="그림 18" descr="키보드이(가) 표시된 사진&#10;&#10;자동 생성된 설명">
            <a:extLst>
              <a:ext uri="{FF2B5EF4-FFF2-40B4-BE49-F238E27FC236}">
                <a16:creationId xmlns:a16="http://schemas.microsoft.com/office/drawing/2014/main" id="{FACA9D63-67A9-40DF-8371-3CE29285AB60}"/>
              </a:ext>
            </a:extLst>
          </p:cNvPr>
          <p:cNvPicPr>
            <a:picLocks noChangeAspect="1"/>
          </p:cNvPicPr>
          <p:nvPr/>
        </p:nvPicPr>
        <p:blipFill rotWithShape="1">
          <a:blip r:embed="rId2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58521" y="6356986"/>
            <a:ext cx="373822" cy="215232"/>
          </a:xfrm>
          <a:prstGeom prst="rect">
            <a:avLst/>
          </a:prstGeom>
        </p:spPr>
      </p:pic>
      <p:pic>
        <p:nvPicPr>
          <p:cNvPr id="20" name="그림 19" descr="키보드이(가) 표시된 사진&#10;&#10;자동 생성된 설명">
            <a:extLst>
              <a:ext uri="{FF2B5EF4-FFF2-40B4-BE49-F238E27FC236}">
                <a16:creationId xmlns:a16="http://schemas.microsoft.com/office/drawing/2014/main" id="{E4E8295D-58E5-45AF-8565-98ED0C35B001}"/>
              </a:ext>
            </a:extLst>
          </p:cNvPr>
          <p:cNvPicPr>
            <a:picLocks noChangeAspect="1"/>
          </p:cNvPicPr>
          <p:nvPr/>
        </p:nvPicPr>
        <p:blipFill rotWithShape="1">
          <a:blip r:embed="rId2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05643" y="6356986"/>
            <a:ext cx="452877" cy="215232"/>
          </a:xfrm>
          <a:prstGeom prst="rect">
            <a:avLst/>
          </a:prstGeom>
        </p:spPr>
      </p:pic>
      <p:pic>
        <p:nvPicPr>
          <p:cNvPr id="22" name="그림 21" descr="키보드이(가) 표시된 사진&#10;&#10;자동 생성된 설명">
            <a:extLst>
              <a:ext uri="{FF2B5EF4-FFF2-40B4-BE49-F238E27FC236}">
                <a16:creationId xmlns:a16="http://schemas.microsoft.com/office/drawing/2014/main" id="{9122A995-BF44-4731-A8B0-8EFFEFD8BE4E}"/>
              </a:ext>
            </a:extLst>
          </p:cNvPr>
          <p:cNvPicPr>
            <a:picLocks noChangeAspect="1"/>
          </p:cNvPicPr>
          <p:nvPr/>
        </p:nvPicPr>
        <p:blipFill rotWithShape="1">
          <a:blip r:embed="rId2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45989" y="6356986"/>
            <a:ext cx="446292" cy="215232"/>
          </a:xfrm>
          <a:prstGeom prst="rect">
            <a:avLst/>
          </a:prstGeom>
        </p:spPr>
      </p:pic>
      <p:pic>
        <p:nvPicPr>
          <p:cNvPr id="24" name="그림 23" descr="키보드이(가) 표시된 사진&#10;&#10;자동 생성된 설명">
            <a:extLst>
              <a:ext uri="{FF2B5EF4-FFF2-40B4-BE49-F238E27FC236}">
                <a16:creationId xmlns:a16="http://schemas.microsoft.com/office/drawing/2014/main" id="{4E21A86D-FDCA-40B7-B878-07B16C155C57}"/>
              </a:ext>
            </a:extLst>
          </p:cNvPr>
          <p:cNvPicPr>
            <a:picLocks noChangeAspect="1"/>
          </p:cNvPicPr>
          <p:nvPr/>
        </p:nvPicPr>
        <p:blipFill rotWithShape="1">
          <a:blip r:embed="rId2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92281" y="6356986"/>
            <a:ext cx="418994" cy="215232"/>
          </a:xfrm>
          <a:prstGeom prst="rect">
            <a:avLst/>
          </a:prstGeom>
        </p:spPr>
      </p:pic>
      <p:pic>
        <p:nvPicPr>
          <p:cNvPr id="26" name="그림 25" descr="키보드이(가) 표시된 사진&#10;&#10;자동 생성된 설명">
            <a:extLst>
              <a:ext uri="{FF2B5EF4-FFF2-40B4-BE49-F238E27FC236}">
                <a16:creationId xmlns:a16="http://schemas.microsoft.com/office/drawing/2014/main" id="{BBD30B5B-1751-4DD0-9B68-C84B1A4C5EC2}"/>
              </a:ext>
            </a:extLst>
          </p:cNvPr>
          <p:cNvPicPr>
            <a:picLocks noChangeAspect="1"/>
          </p:cNvPicPr>
          <p:nvPr/>
        </p:nvPicPr>
        <p:blipFill rotWithShape="1">
          <a:blip r:embed="rId2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99615" y="6356986"/>
            <a:ext cx="430654" cy="215232"/>
          </a:xfrm>
          <a:prstGeom prst="rect">
            <a:avLst/>
          </a:prstGeom>
        </p:spPr>
      </p:pic>
      <p:pic>
        <p:nvPicPr>
          <p:cNvPr id="29" name="그림 28" descr="키보드이(가) 표시된 사진&#10;&#10;자동 생성된 설명">
            <a:extLst>
              <a:ext uri="{FF2B5EF4-FFF2-40B4-BE49-F238E27FC236}">
                <a16:creationId xmlns:a16="http://schemas.microsoft.com/office/drawing/2014/main" id="{430A7B48-57D3-43D2-8ECA-58BBB4E27119}"/>
              </a:ext>
            </a:extLst>
          </p:cNvPr>
          <p:cNvPicPr>
            <a:picLocks noChangeAspect="1"/>
          </p:cNvPicPr>
          <p:nvPr/>
        </p:nvPicPr>
        <p:blipFill rotWithShape="1">
          <a:blip r:embed="rId2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16626" y="6356986"/>
            <a:ext cx="432643" cy="215232"/>
          </a:xfrm>
          <a:prstGeom prst="rect">
            <a:avLst/>
          </a:prstGeom>
        </p:spPr>
      </p:pic>
      <p:pic>
        <p:nvPicPr>
          <p:cNvPr id="30" name="그림 29" descr="키보드이(가) 표시된 사진&#10;&#10;자동 생성된 설명">
            <a:extLst>
              <a:ext uri="{FF2B5EF4-FFF2-40B4-BE49-F238E27FC236}">
                <a16:creationId xmlns:a16="http://schemas.microsoft.com/office/drawing/2014/main" id="{922289D8-388A-4BD3-B9B5-3570EBCDF234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88583" y="6351126"/>
            <a:ext cx="425209" cy="215232"/>
          </a:xfrm>
          <a:prstGeom prst="rect">
            <a:avLst/>
          </a:prstGeom>
        </p:spPr>
      </p:pic>
      <p:pic>
        <p:nvPicPr>
          <p:cNvPr id="32" name="그림 31" descr="키보드이(가) 표시된 사진&#10;&#10;자동 생성된 설명">
            <a:extLst>
              <a:ext uri="{FF2B5EF4-FFF2-40B4-BE49-F238E27FC236}">
                <a16:creationId xmlns:a16="http://schemas.microsoft.com/office/drawing/2014/main" id="{C4233428-3095-4233-981A-DD04D422B5F2}"/>
              </a:ext>
            </a:extLst>
          </p:cNvPr>
          <p:cNvPicPr>
            <a:picLocks noChangeAspect="1"/>
          </p:cNvPicPr>
          <p:nvPr/>
        </p:nvPicPr>
        <p:blipFill rotWithShape="1">
          <a:blip r:embed="rId2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51898" y="6351126"/>
            <a:ext cx="363017" cy="215232"/>
          </a:xfrm>
          <a:prstGeom prst="rect">
            <a:avLst/>
          </a:prstGeom>
        </p:spPr>
      </p:pic>
      <p:pic>
        <p:nvPicPr>
          <p:cNvPr id="34" name="그림 33" descr="키보드이(가) 표시된 사진&#10;&#10;자동 생성된 설명">
            <a:extLst>
              <a:ext uri="{FF2B5EF4-FFF2-40B4-BE49-F238E27FC236}">
                <a16:creationId xmlns:a16="http://schemas.microsoft.com/office/drawing/2014/main" id="{81D4034F-060F-4F6B-B1FF-524693E9F4E3}"/>
              </a:ext>
            </a:extLst>
          </p:cNvPr>
          <p:cNvPicPr>
            <a:picLocks noChangeAspect="1"/>
          </p:cNvPicPr>
          <p:nvPr/>
        </p:nvPicPr>
        <p:blipFill rotWithShape="1">
          <a:blip r:embed="rId2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90746" y="6351126"/>
            <a:ext cx="373822" cy="215232"/>
          </a:xfrm>
          <a:prstGeom prst="rect">
            <a:avLst/>
          </a:prstGeom>
        </p:spPr>
      </p:pic>
      <p:pic>
        <p:nvPicPr>
          <p:cNvPr id="36" name="그림 35" descr="키보드이(가) 표시된 사진&#10;&#10;자동 생성된 설명">
            <a:extLst>
              <a:ext uri="{FF2B5EF4-FFF2-40B4-BE49-F238E27FC236}">
                <a16:creationId xmlns:a16="http://schemas.microsoft.com/office/drawing/2014/main" id="{1EDC6382-BFB1-42BE-A83D-54A163D34386}"/>
              </a:ext>
            </a:extLst>
          </p:cNvPr>
          <p:cNvPicPr>
            <a:picLocks noChangeAspect="1"/>
          </p:cNvPicPr>
          <p:nvPr/>
        </p:nvPicPr>
        <p:blipFill rotWithShape="1">
          <a:blip r:embed="rId2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37868" y="6351126"/>
            <a:ext cx="452877" cy="215232"/>
          </a:xfrm>
          <a:prstGeom prst="rect">
            <a:avLst/>
          </a:prstGeom>
        </p:spPr>
      </p:pic>
      <p:pic>
        <p:nvPicPr>
          <p:cNvPr id="38" name="그림 37" descr="키보드이(가) 표시된 사진&#10;&#10;자동 생성된 설명">
            <a:extLst>
              <a:ext uri="{FF2B5EF4-FFF2-40B4-BE49-F238E27FC236}">
                <a16:creationId xmlns:a16="http://schemas.microsoft.com/office/drawing/2014/main" id="{C61ADF58-D6AF-40AA-BB26-D3A8B3C9C1D4}"/>
              </a:ext>
            </a:extLst>
          </p:cNvPr>
          <p:cNvPicPr>
            <a:picLocks noChangeAspect="1"/>
          </p:cNvPicPr>
          <p:nvPr/>
        </p:nvPicPr>
        <p:blipFill rotWithShape="1">
          <a:blip r:embed="rId2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78214" y="6351126"/>
            <a:ext cx="446292" cy="215232"/>
          </a:xfrm>
          <a:prstGeom prst="rect">
            <a:avLst/>
          </a:prstGeom>
        </p:spPr>
      </p:pic>
      <p:pic>
        <p:nvPicPr>
          <p:cNvPr id="40" name="그림 39" descr="키보드이(가) 표시된 사진&#10;&#10;자동 생성된 설명">
            <a:extLst>
              <a:ext uri="{FF2B5EF4-FFF2-40B4-BE49-F238E27FC236}">
                <a16:creationId xmlns:a16="http://schemas.microsoft.com/office/drawing/2014/main" id="{F3A3051B-F8F2-49C9-9C94-084A71221D4D}"/>
              </a:ext>
            </a:extLst>
          </p:cNvPr>
          <p:cNvPicPr>
            <a:picLocks noChangeAspect="1"/>
          </p:cNvPicPr>
          <p:nvPr/>
        </p:nvPicPr>
        <p:blipFill rotWithShape="1">
          <a:blip r:embed="rId2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24506" y="6351126"/>
            <a:ext cx="418994" cy="215232"/>
          </a:xfrm>
          <a:prstGeom prst="rect">
            <a:avLst/>
          </a:prstGeom>
        </p:spPr>
      </p:pic>
      <p:pic>
        <p:nvPicPr>
          <p:cNvPr id="42" name="그림 41" descr="키보드이(가) 표시된 사진&#10;&#10;자동 생성된 설명">
            <a:extLst>
              <a:ext uri="{FF2B5EF4-FFF2-40B4-BE49-F238E27FC236}">
                <a16:creationId xmlns:a16="http://schemas.microsoft.com/office/drawing/2014/main" id="{F8EF9B94-2965-4A32-8F77-541FC0F2C5E2}"/>
              </a:ext>
            </a:extLst>
          </p:cNvPr>
          <p:cNvPicPr>
            <a:picLocks noChangeAspect="1"/>
          </p:cNvPicPr>
          <p:nvPr/>
        </p:nvPicPr>
        <p:blipFill rotWithShape="1">
          <a:blip r:embed="rId2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31840" y="6351126"/>
            <a:ext cx="430654" cy="215232"/>
          </a:xfrm>
          <a:prstGeom prst="rect">
            <a:avLst/>
          </a:prstGeom>
        </p:spPr>
      </p:pic>
      <p:pic>
        <p:nvPicPr>
          <p:cNvPr id="65" name="그림 64" descr="키보드이(가) 표시된 사진&#10;&#10;자동 생성된 설명">
            <a:extLst>
              <a:ext uri="{FF2B5EF4-FFF2-40B4-BE49-F238E27FC236}">
                <a16:creationId xmlns:a16="http://schemas.microsoft.com/office/drawing/2014/main" id="{8C39ECF1-2897-4F6C-90B4-F009B7FB3031}"/>
              </a:ext>
            </a:extLst>
          </p:cNvPr>
          <p:cNvPicPr>
            <a:picLocks noChangeAspect="1"/>
          </p:cNvPicPr>
          <p:nvPr/>
        </p:nvPicPr>
        <p:blipFill rotWithShape="1">
          <a:blip r:embed="rId2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48851" y="6351126"/>
            <a:ext cx="432643" cy="215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4679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A014A036-AFF4-4E95-A708-E3B9F3AEB491}"/>
              </a:ext>
            </a:extLst>
          </p:cNvPr>
          <p:cNvSpPr/>
          <p:nvPr/>
        </p:nvSpPr>
        <p:spPr>
          <a:xfrm>
            <a:off x="481567" y="1743231"/>
            <a:ext cx="5413594" cy="4911323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en-US" altLang="ko-KR" b="1" dirty="0">
                <a:solidFill>
                  <a:schemeClr val="tx1"/>
                </a:solidFill>
                <a:latin typeface="+mn-ea"/>
              </a:rPr>
              <a:t>2854/3415 ≒ 83.57 = 83.57%</a:t>
            </a:r>
            <a:endParaRPr lang="ko-KR" altLang="en-US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6A4E55C-B48E-4EAC-83D5-5A9B57122802}"/>
              </a:ext>
            </a:extLst>
          </p:cNvPr>
          <p:cNvSpPr/>
          <p:nvPr/>
        </p:nvSpPr>
        <p:spPr>
          <a:xfrm>
            <a:off x="6314157" y="1743231"/>
            <a:ext cx="5396276" cy="4911321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19960/23141 </a:t>
            </a:r>
            <a:r>
              <a:rPr lang="en-US" altLang="ko-KR" b="1" dirty="0">
                <a:solidFill>
                  <a:schemeClr val="tx1"/>
                </a:solidFill>
                <a:ea typeface="맑은 고딕" panose="020B0503020000020004" pitchFamily="50" charset="-127"/>
              </a:rPr>
              <a:t>≒</a:t>
            </a:r>
            <a:r>
              <a:rPr lang="en-US" altLang="ko-KR" b="1" dirty="0">
                <a:solidFill>
                  <a:schemeClr val="tx1"/>
                </a:solidFill>
              </a:rPr>
              <a:t> 0.8625 = 86.25%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25506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결과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7473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Outcome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6228D44-9A46-445D-B8E2-218436356BD1}"/>
              </a:ext>
            </a:extLst>
          </p:cNvPr>
          <p:cNvSpPr/>
          <p:nvPr/>
        </p:nvSpPr>
        <p:spPr>
          <a:xfrm>
            <a:off x="709177" y="1955710"/>
            <a:ext cx="4980423" cy="68449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300">
              <a:latin typeface="+mj-ea"/>
              <a:ea typeface="+mj-ea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A5668D1-B06A-4F43-91C8-6A23B83E156E}"/>
              </a:ext>
            </a:extLst>
          </p:cNvPr>
          <p:cNvSpPr txBox="1"/>
          <p:nvPr/>
        </p:nvSpPr>
        <p:spPr>
          <a:xfrm>
            <a:off x="1741475" y="2036345"/>
            <a:ext cx="28051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Sim2Sim Accuracy</a:t>
            </a:r>
            <a:endParaRPr lang="ko-KR" altLang="en-US" sz="2800" spc="-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4EAE807-D4CF-4CB5-B1F2-BB22EFF025CC}"/>
              </a:ext>
            </a:extLst>
          </p:cNvPr>
          <p:cNvSpPr/>
          <p:nvPr/>
        </p:nvSpPr>
        <p:spPr>
          <a:xfrm>
            <a:off x="6502400" y="1955710"/>
            <a:ext cx="4980423" cy="68449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300">
              <a:latin typeface="+mj-ea"/>
              <a:ea typeface="+mj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54EEE1-70DB-43F1-9644-AA11613A9EC6}"/>
              </a:ext>
            </a:extLst>
          </p:cNvPr>
          <p:cNvSpPr txBox="1"/>
          <p:nvPr/>
        </p:nvSpPr>
        <p:spPr>
          <a:xfrm>
            <a:off x="7485006" y="2036345"/>
            <a:ext cx="29045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Sim2Real Accuracy</a:t>
            </a:r>
            <a:endParaRPr lang="ko-KR" altLang="en-US" sz="2800" spc="-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B7CD2A4-1E0B-47C3-997C-203D10718B23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1DA9A79-234B-4010-AA4D-0A62F3748A6C}"/>
              </a:ext>
            </a:extLst>
          </p:cNvPr>
          <p:cNvSpPr txBox="1"/>
          <p:nvPr/>
        </p:nvSpPr>
        <p:spPr>
          <a:xfrm>
            <a:off x="339536" y="1264666"/>
            <a:ext cx="23022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모델 예측 정확도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0" name="그림 9" descr="키보드이(가) 표시된 사진&#10;&#10;자동 생성된 설명">
            <a:extLst>
              <a:ext uri="{FF2B5EF4-FFF2-40B4-BE49-F238E27FC236}">
                <a16:creationId xmlns:a16="http://schemas.microsoft.com/office/drawing/2014/main" id="{AC941593-D0A6-42B1-BB1D-1A06515B71F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34" b="62915"/>
          <a:stretch/>
        </p:blipFill>
        <p:spPr>
          <a:xfrm>
            <a:off x="2194351" y="2764102"/>
            <a:ext cx="432644" cy="388234"/>
          </a:xfrm>
          <a:prstGeom prst="rect">
            <a:avLst/>
          </a:prstGeom>
        </p:spPr>
      </p:pic>
      <p:pic>
        <p:nvPicPr>
          <p:cNvPr id="13" name="그림 12" descr="키보드이(가) 표시된 사진&#10;&#10;자동 생성된 설명">
            <a:extLst>
              <a:ext uri="{FF2B5EF4-FFF2-40B4-BE49-F238E27FC236}">
                <a16:creationId xmlns:a16="http://schemas.microsoft.com/office/drawing/2014/main" id="{F83B0335-697E-403B-A42E-085401B2258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987" b="37562"/>
          <a:stretch/>
        </p:blipFill>
        <p:spPr>
          <a:xfrm>
            <a:off x="3045991" y="2768288"/>
            <a:ext cx="432644" cy="388234"/>
          </a:xfrm>
          <a:prstGeom prst="rect">
            <a:avLst/>
          </a:prstGeom>
        </p:spPr>
      </p:pic>
      <p:pic>
        <p:nvPicPr>
          <p:cNvPr id="14" name="그림 13" descr="키보드이(가) 표시된 사진&#10;&#10;자동 생성된 설명">
            <a:extLst>
              <a:ext uri="{FF2B5EF4-FFF2-40B4-BE49-F238E27FC236}">
                <a16:creationId xmlns:a16="http://schemas.microsoft.com/office/drawing/2014/main" id="{F876C90F-8A8D-4ADA-844F-008C685C601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305" b="25244"/>
          <a:stretch/>
        </p:blipFill>
        <p:spPr>
          <a:xfrm>
            <a:off x="3478635" y="2768288"/>
            <a:ext cx="432642" cy="388234"/>
          </a:xfrm>
          <a:prstGeom prst="rect">
            <a:avLst/>
          </a:prstGeom>
        </p:spPr>
      </p:pic>
      <p:pic>
        <p:nvPicPr>
          <p:cNvPr id="31" name="그림 30" descr="키보드이(가) 표시된 사진&#10;&#10;자동 생성된 설명">
            <a:extLst>
              <a:ext uri="{FF2B5EF4-FFF2-40B4-BE49-F238E27FC236}">
                <a16:creationId xmlns:a16="http://schemas.microsoft.com/office/drawing/2014/main" id="{B4894B12-627D-4C1D-8A53-2169E1E6AF8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549"/>
          <a:stretch/>
        </p:blipFill>
        <p:spPr>
          <a:xfrm>
            <a:off x="4330273" y="2769056"/>
            <a:ext cx="432643" cy="388234"/>
          </a:xfrm>
          <a:prstGeom prst="rect">
            <a:avLst/>
          </a:prstGeom>
        </p:spPr>
      </p:pic>
      <p:pic>
        <p:nvPicPr>
          <p:cNvPr id="35" name="그림 34" descr="키보드이(가) 표시된 사진&#10;&#10;자동 생성된 설명">
            <a:extLst>
              <a:ext uri="{FF2B5EF4-FFF2-40B4-BE49-F238E27FC236}">
                <a16:creationId xmlns:a16="http://schemas.microsoft.com/office/drawing/2014/main" id="{58E1D936-518B-4B0C-B426-C9F031C7622F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6358" y="3157290"/>
            <a:ext cx="425209" cy="215232"/>
          </a:xfrm>
          <a:prstGeom prst="rect">
            <a:avLst/>
          </a:prstGeom>
        </p:spPr>
      </p:pic>
      <p:pic>
        <p:nvPicPr>
          <p:cNvPr id="18" name="그림 17" descr="키보드이(가) 표시된 사진&#10;&#10;자동 생성된 설명">
            <a:extLst>
              <a:ext uri="{FF2B5EF4-FFF2-40B4-BE49-F238E27FC236}">
                <a16:creationId xmlns:a16="http://schemas.microsoft.com/office/drawing/2014/main" id="{AF5E9891-1D5E-4F80-9699-B17BD0CB14E2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19673" y="3157290"/>
            <a:ext cx="363017" cy="215232"/>
          </a:xfrm>
          <a:prstGeom prst="rect">
            <a:avLst/>
          </a:prstGeom>
        </p:spPr>
      </p:pic>
      <p:pic>
        <p:nvPicPr>
          <p:cNvPr id="19" name="그림 18" descr="키보드이(가) 표시된 사진&#10;&#10;자동 생성된 설명">
            <a:extLst>
              <a:ext uri="{FF2B5EF4-FFF2-40B4-BE49-F238E27FC236}">
                <a16:creationId xmlns:a16="http://schemas.microsoft.com/office/drawing/2014/main" id="{FACA9D63-67A9-40DF-8371-3CE29285AB60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58521" y="3157290"/>
            <a:ext cx="373822" cy="215232"/>
          </a:xfrm>
          <a:prstGeom prst="rect">
            <a:avLst/>
          </a:prstGeom>
        </p:spPr>
      </p:pic>
      <p:pic>
        <p:nvPicPr>
          <p:cNvPr id="20" name="그림 19" descr="키보드이(가) 표시된 사진&#10;&#10;자동 생성된 설명">
            <a:extLst>
              <a:ext uri="{FF2B5EF4-FFF2-40B4-BE49-F238E27FC236}">
                <a16:creationId xmlns:a16="http://schemas.microsoft.com/office/drawing/2014/main" id="{E4E8295D-58E5-45AF-8565-98ED0C35B001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05643" y="3157290"/>
            <a:ext cx="452877" cy="215232"/>
          </a:xfrm>
          <a:prstGeom prst="rect">
            <a:avLst/>
          </a:prstGeom>
        </p:spPr>
      </p:pic>
      <p:pic>
        <p:nvPicPr>
          <p:cNvPr id="22" name="그림 21" descr="키보드이(가) 표시된 사진&#10;&#10;자동 생성된 설명">
            <a:extLst>
              <a:ext uri="{FF2B5EF4-FFF2-40B4-BE49-F238E27FC236}">
                <a16:creationId xmlns:a16="http://schemas.microsoft.com/office/drawing/2014/main" id="{9122A995-BF44-4731-A8B0-8EFFEFD8BE4E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45989" y="3157290"/>
            <a:ext cx="446292" cy="215232"/>
          </a:xfrm>
          <a:prstGeom prst="rect">
            <a:avLst/>
          </a:prstGeom>
        </p:spPr>
      </p:pic>
      <p:pic>
        <p:nvPicPr>
          <p:cNvPr id="24" name="그림 23" descr="키보드이(가) 표시된 사진&#10;&#10;자동 생성된 설명">
            <a:extLst>
              <a:ext uri="{FF2B5EF4-FFF2-40B4-BE49-F238E27FC236}">
                <a16:creationId xmlns:a16="http://schemas.microsoft.com/office/drawing/2014/main" id="{4E21A86D-FDCA-40B7-B878-07B16C155C57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92281" y="3157290"/>
            <a:ext cx="418994" cy="215232"/>
          </a:xfrm>
          <a:prstGeom prst="rect">
            <a:avLst/>
          </a:prstGeom>
        </p:spPr>
      </p:pic>
      <p:pic>
        <p:nvPicPr>
          <p:cNvPr id="26" name="그림 25" descr="키보드이(가) 표시된 사진&#10;&#10;자동 생성된 설명">
            <a:extLst>
              <a:ext uri="{FF2B5EF4-FFF2-40B4-BE49-F238E27FC236}">
                <a16:creationId xmlns:a16="http://schemas.microsoft.com/office/drawing/2014/main" id="{BBD30B5B-1751-4DD0-9B68-C84B1A4C5EC2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99615" y="3157290"/>
            <a:ext cx="430654" cy="215232"/>
          </a:xfrm>
          <a:prstGeom prst="rect">
            <a:avLst/>
          </a:prstGeom>
        </p:spPr>
      </p:pic>
      <p:pic>
        <p:nvPicPr>
          <p:cNvPr id="29" name="그림 28" descr="키보드이(가) 표시된 사진&#10;&#10;자동 생성된 설명">
            <a:extLst>
              <a:ext uri="{FF2B5EF4-FFF2-40B4-BE49-F238E27FC236}">
                <a16:creationId xmlns:a16="http://schemas.microsoft.com/office/drawing/2014/main" id="{430A7B48-57D3-43D2-8ECA-58BBB4E27119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16626" y="3157290"/>
            <a:ext cx="432643" cy="215232"/>
          </a:xfrm>
          <a:prstGeom prst="rect">
            <a:avLst/>
          </a:prstGeom>
        </p:spPr>
      </p:pic>
      <p:pic>
        <p:nvPicPr>
          <p:cNvPr id="30" name="그림 29" descr="대형, 키보드이(가) 표시된 사진&#10;&#10;자동 생성된 설명">
            <a:extLst>
              <a:ext uri="{FF2B5EF4-FFF2-40B4-BE49-F238E27FC236}">
                <a16:creationId xmlns:a16="http://schemas.microsoft.com/office/drawing/2014/main" id="{28BE1CF1-8346-4D26-9D8F-411C9DA8B669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752"/>
          <a:stretch/>
        </p:blipFill>
        <p:spPr>
          <a:xfrm>
            <a:off x="7179442" y="2757965"/>
            <a:ext cx="412778" cy="414271"/>
          </a:xfrm>
          <a:prstGeom prst="rect">
            <a:avLst/>
          </a:prstGeom>
        </p:spPr>
      </p:pic>
      <p:pic>
        <p:nvPicPr>
          <p:cNvPr id="33" name="그림 32" descr="대형, 키보드이(가) 표시된 사진&#10;&#10;자동 생성된 설명">
            <a:extLst>
              <a:ext uri="{FF2B5EF4-FFF2-40B4-BE49-F238E27FC236}">
                <a16:creationId xmlns:a16="http://schemas.microsoft.com/office/drawing/2014/main" id="{719A82EC-BB78-495B-8015-3AD478A8B05E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420" b="62487"/>
          <a:stretch/>
        </p:blipFill>
        <p:spPr>
          <a:xfrm>
            <a:off x="8017434" y="2778760"/>
            <a:ext cx="432644" cy="375920"/>
          </a:xfrm>
          <a:prstGeom prst="rect">
            <a:avLst/>
          </a:prstGeom>
        </p:spPr>
      </p:pic>
      <p:pic>
        <p:nvPicPr>
          <p:cNvPr id="34" name="그림 33" descr="대형, 키보드이(가) 표시된 사진&#10;&#10;자동 생성된 설명">
            <a:extLst>
              <a:ext uri="{FF2B5EF4-FFF2-40B4-BE49-F238E27FC236}">
                <a16:creationId xmlns:a16="http://schemas.microsoft.com/office/drawing/2014/main" id="{6D52FCEE-55B1-4076-A8A5-6EF8A199A49D}"/>
              </a:ext>
            </a:extLst>
          </p:cNvPr>
          <p:cNvPicPr>
            <a:picLocks noChangeAspect="1"/>
          </p:cNvPicPr>
          <p:nvPr/>
        </p:nvPicPr>
        <p:blipFill rotWithShape="1">
          <a:blip r:embed="rId1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513" b="49086"/>
          <a:stretch/>
        </p:blipFill>
        <p:spPr>
          <a:xfrm>
            <a:off x="8450078" y="2768600"/>
            <a:ext cx="418995" cy="390618"/>
          </a:xfrm>
          <a:prstGeom prst="rect">
            <a:avLst/>
          </a:prstGeom>
        </p:spPr>
      </p:pic>
      <p:pic>
        <p:nvPicPr>
          <p:cNvPr id="36" name="그림 35" descr="대형, 키보드이(가) 표시된 사진&#10;&#10;자동 생성된 설명">
            <a:extLst>
              <a:ext uri="{FF2B5EF4-FFF2-40B4-BE49-F238E27FC236}">
                <a16:creationId xmlns:a16="http://schemas.microsoft.com/office/drawing/2014/main" id="{D0C32235-D749-417F-8F64-0BCBDA5C52F3}"/>
              </a:ext>
            </a:extLst>
          </p:cNvPr>
          <p:cNvPicPr>
            <a:picLocks noChangeAspect="1"/>
          </p:cNvPicPr>
          <p:nvPr/>
        </p:nvPicPr>
        <p:blipFill rotWithShape="1">
          <a:blip r:embed="rId1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613" b="37365"/>
          <a:stretch/>
        </p:blipFill>
        <p:spPr>
          <a:xfrm>
            <a:off x="8869073" y="2778760"/>
            <a:ext cx="432644" cy="360680"/>
          </a:xfrm>
          <a:prstGeom prst="rect">
            <a:avLst/>
          </a:prstGeom>
        </p:spPr>
      </p:pic>
      <p:pic>
        <p:nvPicPr>
          <p:cNvPr id="38" name="그림 37" descr="대형, 키보드이(가) 표시된 사진&#10;&#10;자동 생성된 설명">
            <a:extLst>
              <a:ext uri="{FF2B5EF4-FFF2-40B4-BE49-F238E27FC236}">
                <a16:creationId xmlns:a16="http://schemas.microsoft.com/office/drawing/2014/main" id="{E5F2E264-4C14-47D6-8C14-F3FA13B392A0}"/>
              </a:ext>
            </a:extLst>
          </p:cNvPr>
          <p:cNvPicPr>
            <a:picLocks noChangeAspect="1"/>
          </p:cNvPicPr>
          <p:nvPr/>
        </p:nvPicPr>
        <p:blipFill rotWithShape="1">
          <a:blip r:embed="rId1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635" b="25343"/>
          <a:stretch/>
        </p:blipFill>
        <p:spPr>
          <a:xfrm>
            <a:off x="9301717" y="2768600"/>
            <a:ext cx="432645" cy="375920"/>
          </a:xfrm>
          <a:prstGeom prst="rect">
            <a:avLst/>
          </a:prstGeom>
        </p:spPr>
      </p:pic>
      <p:pic>
        <p:nvPicPr>
          <p:cNvPr id="40" name="그림 39" descr="대형, 키보드이(가) 표시된 사진&#10;&#10;자동 생성된 설명">
            <a:extLst>
              <a:ext uri="{FF2B5EF4-FFF2-40B4-BE49-F238E27FC236}">
                <a16:creationId xmlns:a16="http://schemas.microsoft.com/office/drawing/2014/main" id="{BBE570E8-233F-4D10-B5D8-D5E72889FA50}"/>
              </a:ext>
            </a:extLst>
          </p:cNvPr>
          <p:cNvPicPr>
            <a:picLocks noChangeAspect="1"/>
          </p:cNvPicPr>
          <p:nvPr/>
        </p:nvPicPr>
        <p:blipFill rotWithShape="1">
          <a:blip r:embed="rId1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657" b="12184"/>
          <a:stretch/>
        </p:blipFill>
        <p:spPr>
          <a:xfrm>
            <a:off x="9734361" y="2753360"/>
            <a:ext cx="418995" cy="398976"/>
          </a:xfrm>
          <a:prstGeom prst="rect">
            <a:avLst/>
          </a:prstGeom>
        </p:spPr>
      </p:pic>
      <p:pic>
        <p:nvPicPr>
          <p:cNvPr id="44" name="그림 43" descr="대형, 키보드이(가) 표시된 사진&#10;&#10;자동 생성된 설명">
            <a:extLst>
              <a:ext uri="{FF2B5EF4-FFF2-40B4-BE49-F238E27FC236}">
                <a16:creationId xmlns:a16="http://schemas.microsoft.com/office/drawing/2014/main" id="{7FCB5249-3007-4D54-AC32-E396956C87B6}"/>
              </a:ext>
            </a:extLst>
          </p:cNvPr>
          <p:cNvPicPr>
            <a:picLocks noChangeAspect="1"/>
          </p:cNvPicPr>
          <p:nvPr/>
        </p:nvPicPr>
        <p:blipFill rotWithShape="1">
          <a:blip r:embed="rId20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816"/>
          <a:stretch/>
        </p:blipFill>
        <p:spPr>
          <a:xfrm>
            <a:off x="10153356" y="2773680"/>
            <a:ext cx="432644" cy="370840"/>
          </a:xfrm>
          <a:prstGeom prst="rect">
            <a:avLst/>
          </a:prstGeom>
        </p:spPr>
      </p:pic>
      <p:pic>
        <p:nvPicPr>
          <p:cNvPr id="60" name="그림 59" descr="키보드이(가) 표시된 사진&#10;&#10;자동 생성된 설명">
            <a:extLst>
              <a:ext uri="{FF2B5EF4-FFF2-40B4-BE49-F238E27FC236}">
                <a16:creationId xmlns:a16="http://schemas.microsoft.com/office/drawing/2014/main" id="{EF6843F1-B34C-4098-9551-E1E46B3BFBA4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88583" y="3171046"/>
            <a:ext cx="425209" cy="215232"/>
          </a:xfrm>
          <a:prstGeom prst="rect">
            <a:avLst/>
          </a:prstGeom>
        </p:spPr>
      </p:pic>
      <p:pic>
        <p:nvPicPr>
          <p:cNvPr id="62" name="그림 61" descr="키보드이(가) 표시된 사진&#10;&#10;자동 생성된 설명">
            <a:extLst>
              <a:ext uri="{FF2B5EF4-FFF2-40B4-BE49-F238E27FC236}">
                <a16:creationId xmlns:a16="http://schemas.microsoft.com/office/drawing/2014/main" id="{BA608933-4764-4BB9-9E75-2555B2A0E1B7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51898" y="3171046"/>
            <a:ext cx="363017" cy="215232"/>
          </a:xfrm>
          <a:prstGeom prst="rect">
            <a:avLst/>
          </a:prstGeom>
        </p:spPr>
      </p:pic>
      <p:pic>
        <p:nvPicPr>
          <p:cNvPr id="64" name="그림 63" descr="키보드이(가) 표시된 사진&#10;&#10;자동 생성된 설명">
            <a:extLst>
              <a:ext uri="{FF2B5EF4-FFF2-40B4-BE49-F238E27FC236}">
                <a16:creationId xmlns:a16="http://schemas.microsoft.com/office/drawing/2014/main" id="{B00FEF71-9A98-4920-A4BC-8BBFCB211BC8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90746" y="3171046"/>
            <a:ext cx="373822" cy="215232"/>
          </a:xfrm>
          <a:prstGeom prst="rect">
            <a:avLst/>
          </a:prstGeom>
        </p:spPr>
      </p:pic>
      <p:pic>
        <p:nvPicPr>
          <p:cNvPr id="66" name="그림 65" descr="키보드이(가) 표시된 사진&#10;&#10;자동 생성된 설명">
            <a:extLst>
              <a:ext uri="{FF2B5EF4-FFF2-40B4-BE49-F238E27FC236}">
                <a16:creationId xmlns:a16="http://schemas.microsoft.com/office/drawing/2014/main" id="{5DDC4BBC-CCF5-4FF1-95DA-1E7F165AE142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37868" y="3171046"/>
            <a:ext cx="452877" cy="215232"/>
          </a:xfrm>
          <a:prstGeom prst="rect">
            <a:avLst/>
          </a:prstGeom>
        </p:spPr>
      </p:pic>
      <p:pic>
        <p:nvPicPr>
          <p:cNvPr id="68" name="그림 67" descr="키보드이(가) 표시된 사진&#10;&#10;자동 생성된 설명">
            <a:extLst>
              <a:ext uri="{FF2B5EF4-FFF2-40B4-BE49-F238E27FC236}">
                <a16:creationId xmlns:a16="http://schemas.microsoft.com/office/drawing/2014/main" id="{5F8E9193-01E1-4EF5-96BD-42CD213898A1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78214" y="3171046"/>
            <a:ext cx="446292" cy="215232"/>
          </a:xfrm>
          <a:prstGeom prst="rect">
            <a:avLst/>
          </a:prstGeom>
        </p:spPr>
      </p:pic>
      <p:pic>
        <p:nvPicPr>
          <p:cNvPr id="70" name="그림 69" descr="키보드이(가) 표시된 사진&#10;&#10;자동 생성된 설명">
            <a:extLst>
              <a:ext uri="{FF2B5EF4-FFF2-40B4-BE49-F238E27FC236}">
                <a16:creationId xmlns:a16="http://schemas.microsoft.com/office/drawing/2014/main" id="{D0B83001-FCF7-4A80-A9F1-CB74EC64304F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24506" y="3171046"/>
            <a:ext cx="418994" cy="215232"/>
          </a:xfrm>
          <a:prstGeom prst="rect">
            <a:avLst/>
          </a:prstGeom>
        </p:spPr>
      </p:pic>
      <p:pic>
        <p:nvPicPr>
          <p:cNvPr id="72" name="그림 71" descr="키보드이(가) 표시된 사진&#10;&#10;자동 생성된 설명">
            <a:extLst>
              <a:ext uri="{FF2B5EF4-FFF2-40B4-BE49-F238E27FC236}">
                <a16:creationId xmlns:a16="http://schemas.microsoft.com/office/drawing/2014/main" id="{50C15116-5715-406F-8B65-1AC67866FF04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31840" y="3171046"/>
            <a:ext cx="430654" cy="215232"/>
          </a:xfrm>
          <a:prstGeom prst="rect">
            <a:avLst/>
          </a:prstGeom>
        </p:spPr>
      </p:pic>
      <p:pic>
        <p:nvPicPr>
          <p:cNvPr id="74" name="그림 73" descr="키보드이(가) 표시된 사진&#10;&#10;자동 생성된 설명">
            <a:extLst>
              <a:ext uri="{FF2B5EF4-FFF2-40B4-BE49-F238E27FC236}">
                <a16:creationId xmlns:a16="http://schemas.microsoft.com/office/drawing/2014/main" id="{196D16BC-67E6-4AC7-AE22-F304A220F461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48851" y="3171046"/>
            <a:ext cx="432643" cy="215232"/>
          </a:xfrm>
          <a:prstGeom prst="rect">
            <a:avLst/>
          </a:prstGeom>
        </p:spPr>
      </p:pic>
      <p:pic>
        <p:nvPicPr>
          <p:cNvPr id="8" name="그림 7" descr="키보드이(가) 표시된 사진&#10;&#10;자동 생성된 설명">
            <a:extLst>
              <a:ext uri="{FF2B5EF4-FFF2-40B4-BE49-F238E27FC236}">
                <a16:creationId xmlns:a16="http://schemas.microsoft.com/office/drawing/2014/main" id="{18247994-9ACC-4CE6-AF77-7E393CFCE243}"/>
              </a:ext>
            </a:extLst>
          </p:cNvPr>
          <p:cNvPicPr>
            <a:picLocks noChangeAspect="1"/>
          </p:cNvPicPr>
          <p:nvPr/>
        </p:nvPicPr>
        <p:blipFill rotWithShape="1">
          <a:blip r:embed="rId21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6360"/>
          <a:stretch/>
        </p:blipFill>
        <p:spPr>
          <a:xfrm>
            <a:off x="1356359" y="2764097"/>
            <a:ext cx="445642" cy="388234"/>
          </a:xfrm>
          <a:prstGeom prst="rect">
            <a:avLst/>
          </a:prstGeom>
        </p:spPr>
      </p:pic>
      <p:sp>
        <p:nvSpPr>
          <p:cNvPr id="45" name="원호 44">
            <a:extLst>
              <a:ext uri="{FF2B5EF4-FFF2-40B4-BE49-F238E27FC236}">
                <a16:creationId xmlns:a16="http://schemas.microsoft.com/office/drawing/2014/main" id="{40A69B98-A1E6-45D3-9D32-37A6A8377A18}"/>
              </a:ext>
            </a:extLst>
          </p:cNvPr>
          <p:cNvSpPr/>
          <p:nvPr/>
        </p:nvSpPr>
        <p:spPr>
          <a:xfrm rot="5400000">
            <a:off x="2063272" y="4060131"/>
            <a:ext cx="1965434" cy="1965434"/>
          </a:xfrm>
          <a:prstGeom prst="arc">
            <a:avLst>
              <a:gd name="adj1" fmla="val 16029660"/>
              <a:gd name="adj2" fmla="val 21546426"/>
            </a:avLst>
          </a:prstGeom>
          <a:ln w="2540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원호 46">
            <a:extLst>
              <a:ext uri="{FF2B5EF4-FFF2-40B4-BE49-F238E27FC236}">
                <a16:creationId xmlns:a16="http://schemas.microsoft.com/office/drawing/2014/main" id="{03E21F57-C273-43B8-AF92-816607329446}"/>
              </a:ext>
            </a:extLst>
          </p:cNvPr>
          <p:cNvSpPr/>
          <p:nvPr/>
        </p:nvSpPr>
        <p:spPr>
          <a:xfrm>
            <a:off x="2063272" y="4060131"/>
            <a:ext cx="1965434" cy="1965434"/>
          </a:xfrm>
          <a:prstGeom prst="arc">
            <a:avLst>
              <a:gd name="adj1" fmla="val 5320067"/>
              <a:gd name="adj2" fmla="val 2254606"/>
            </a:avLst>
          </a:prstGeom>
          <a:ln w="3810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0A9451C-2B67-455E-B3D7-BC958683E556}"/>
              </a:ext>
            </a:extLst>
          </p:cNvPr>
          <p:cNvSpPr txBox="1"/>
          <p:nvPr/>
        </p:nvSpPr>
        <p:spPr>
          <a:xfrm>
            <a:off x="2285204" y="4750460"/>
            <a:ext cx="15215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dirty="0"/>
              <a:t>83.57%</a:t>
            </a:r>
            <a:endParaRPr lang="ko-KR" altLang="en-US" sz="3200" dirty="0"/>
          </a:p>
        </p:txBody>
      </p:sp>
      <p:sp>
        <p:nvSpPr>
          <p:cNvPr id="51" name="원호 50">
            <a:extLst>
              <a:ext uri="{FF2B5EF4-FFF2-40B4-BE49-F238E27FC236}">
                <a16:creationId xmlns:a16="http://schemas.microsoft.com/office/drawing/2014/main" id="{6BD000A9-5D5B-49EB-98EA-4A5C305F479A}"/>
              </a:ext>
            </a:extLst>
          </p:cNvPr>
          <p:cNvSpPr/>
          <p:nvPr/>
        </p:nvSpPr>
        <p:spPr>
          <a:xfrm rot="5400000">
            <a:off x="7953082" y="4069096"/>
            <a:ext cx="1965434" cy="1965434"/>
          </a:xfrm>
          <a:prstGeom prst="arc">
            <a:avLst>
              <a:gd name="adj1" fmla="val 16029660"/>
              <a:gd name="adj2" fmla="val 21546426"/>
            </a:avLst>
          </a:prstGeom>
          <a:ln w="2540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원호 52">
            <a:extLst>
              <a:ext uri="{FF2B5EF4-FFF2-40B4-BE49-F238E27FC236}">
                <a16:creationId xmlns:a16="http://schemas.microsoft.com/office/drawing/2014/main" id="{BABE62CF-7B20-4467-8B25-7A43B4B3EB88}"/>
              </a:ext>
            </a:extLst>
          </p:cNvPr>
          <p:cNvSpPr/>
          <p:nvPr/>
        </p:nvSpPr>
        <p:spPr>
          <a:xfrm>
            <a:off x="7953082" y="4069096"/>
            <a:ext cx="1965434" cy="1965434"/>
          </a:xfrm>
          <a:prstGeom prst="arc">
            <a:avLst>
              <a:gd name="adj1" fmla="val 5320067"/>
              <a:gd name="adj2" fmla="val 2429575"/>
            </a:avLst>
          </a:prstGeom>
          <a:ln w="3810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2507E98-5C11-42E6-B931-AF4E7F43B858}"/>
              </a:ext>
            </a:extLst>
          </p:cNvPr>
          <p:cNvSpPr txBox="1"/>
          <p:nvPr/>
        </p:nvSpPr>
        <p:spPr>
          <a:xfrm>
            <a:off x="8175014" y="4759425"/>
            <a:ext cx="15215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dirty="0"/>
              <a:t>86.25%</a:t>
            </a:r>
            <a:endParaRPr lang="ko-KR" altLang="en-US" sz="3200" dirty="0"/>
          </a:p>
        </p:txBody>
      </p:sp>
      <p:pic>
        <p:nvPicPr>
          <p:cNvPr id="77" name="그림 76" descr="키보드이(가) 표시된 사진&#10;&#10;자동 생성된 설명">
            <a:extLst>
              <a:ext uri="{FF2B5EF4-FFF2-40B4-BE49-F238E27FC236}">
                <a16:creationId xmlns:a16="http://schemas.microsoft.com/office/drawing/2014/main" id="{796D1DBD-365F-415D-A401-917F22D5F795}"/>
              </a:ext>
            </a:extLst>
          </p:cNvPr>
          <p:cNvPicPr>
            <a:picLocks noChangeAspect="1"/>
          </p:cNvPicPr>
          <p:nvPr/>
        </p:nvPicPr>
        <p:blipFill rotWithShape="1">
          <a:blip r:embed="rId22"/>
          <a:srcRect/>
          <a:stretch/>
        </p:blipFill>
        <p:spPr>
          <a:xfrm>
            <a:off x="1775355" y="2770984"/>
            <a:ext cx="418997" cy="388234"/>
          </a:xfrm>
          <a:prstGeom prst="rect">
            <a:avLst/>
          </a:prstGeom>
        </p:spPr>
      </p:pic>
      <p:pic>
        <p:nvPicPr>
          <p:cNvPr id="79" name="그림 78" descr="키보드이(가) 표시된 사진&#10;&#10;자동 생성된 설명">
            <a:extLst>
              <a:ext uri="{FF2B5EF4-FFF2-40B4-BE49-F238E27FC236}">
                <a16:creationId xmlns:a16="http://schemas.microsoft.com/office/drawing/2014/main" id="{D8BD9491-016F-42A2-8C76-1107AE43F7EF}"/>
              </a:ext>
            </a:extLst>
          </p:cNvPr>
          <p:cNvPicPr>
            <a:picLocks noChangeAspect="1"/>
          </p:cNvPicPr>
          <p:nvPr/>
        </p:nvPicPr>
        <p:blipFill rotWithShape="1">
          <a:blip r:embed="rId22"/>
          <a:srcRect/>
          <a:stretch/>
        </p:blipFill>
        <p:spPr>
          <a:xfrm>
            <a:off x="2626995" y="2768288"/>
            <a:ext cx="418997" cy="388234"/>
          </a:xfrm>
          <a:prstGeom prst="rect">
            <a:avLst/>
          </a:prstGeom>
        </p:spPr>
      </p:pic>
      <p:pic>
        <p:nvPicPr>
          <p:cNvPr id="81" name="그림 80" descr="키보드이(가) 표시된 사진&#10;&#10;자동 생성된 설명">
            <a:extLst>
              <a:ext uri="{FF2B5EF4-FFF2-40B4-BE49-F238E27FC236}">
                <a16:creationId xmlns:a16="http://schemas.microsoft.com/office/drawing/2014/main" id="{A4DB182C-7C83-4E59-8778-4455E1DAE1F1}"/>
              </a:ext>
            </a:extLst>
          </p:cNvPr>
          <p:cNvPicPr>
            <a:picLocks noChangeAspect="1"/>
          </p:cNvPicPr>
          <p:nvPr/>
        </p:nvPicPr>
        <p:blipFill rotWithShape="1">
          <a:blip r:embed="rId22"/>
          <a:srcRect/>
          <a:stretch/>
        </p:blipFill>
        <p:spPr>
          <a:xfrm>
            <a:off x="3911277" y="2768288"/>
            <a:ext cx="418997" cy="388234"/>
          </a:xfrm>
          <a:prstGeom prst="rect">
            <a:avLst/>
          </a:prstGeom>
        </p:spPr>
      </p:pic>
      <p:pic>
        <p:nvPicPr>
          <p:cNvPr id="83" name="그림 82" descr="대형, 키보드이(가) 표시된 사진&#10;&#10;자동 생성된 설명">
            <a:extLst>
              <a:ext uri="{FF2B5EF4-FFF2-40B4-BE49-F238E27FC236}">
                <a16:creationId xmlns:a16="http://schemas.microsoft.com/office/drawing/2014/main" id="{53CC4A5A-9E17-46C3-9BDC-3761ED6F419F}"/>
              </a:ext>
            </a:extLst>
          </p:cNvPr>
          <p:cNvPicPr>
            <a:picLocks noChangeAspect="1"/>
          </p:cNvPicPr>
          <p:nvPr/>
        </p:nvPicPr>
        <p:blipFill rotWithShape="1">
          <a:blip r:embed="rId22"/>
          <a:srcRect/>
          <a:stretch/>
        </p:blipFill>
        <p:spPr>
          <a:xfrm>
            <a:off x="7598439" y="2788920"/>
            <a:ext cx="418995" cy="375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7082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217678-67D7-4B28-B78C-A71E3162BB63}"/>
              </a:ext>
            </a:extLst>
          </p:cNvPr>
          <p:cNvSpPr txBox="1"/>
          <p:nvPr/>
        </p:nvSpPr>
        <p:spPr>
          <a:xfrm>
            <a:off x="875104" y="101916"/>
            <a:ext cx="25506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결과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82DF38-4477-4EE1-A245-08E2FC6E81FC}"/>
              </a:ext>
            </a:extLst>
          </p:cNvPr>
          <p:cNvSpPr txBox="1"/>
          <p:nvPr/>
        </p:nvSpPr>
        <p:spPr>
          <a:xfrm>
            <a:off x="875104" y="676096"/>
            <a:ext cx="7473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Outcome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4CA03F0-D1A4-4AA5-8D44-2E69C2FBD8D5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070162-25CB-4DDD-8DB2-ACDF5D752249}"/>
              </a:ext>
            </a:extLst>
          </p:cNvPr>
          <p:cNvSpPr txBox="1"/>
          <p:nvPr/>
        </p:nvSpPr>
        <p:spPr>
          <a:xfrm>
            <a:off x="339536" y="1264666"/>
            <a:ext cx="20217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예측 결과 분석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3CB87ED8-9CD1-4A6A-913F-6559DFDFB67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3604" y="2256708"/>
            <a:ext cx="1813330" cy="392519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B4BB452B-0B79-4B3B-B8A2-E14A894C37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5802" y="2256709"/>
            <a:ext cx="2678463" cy="3925195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26F39A8D-F344-42F7-8707-1D729621A5B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387" y="2256709"/>
            <a:ext cx="2019076" cy="392519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3C581F14-EC29-4ED7-B433-B1C1EC05C0AA}"/>
              </a:ext>
            </a:extLst>
          </p:cNvPr>
          <p:cNvSpPr txBox="1"/>
          <p:nvPr/>
        </p:nvSpPr>
        <p:spPr>
          <a:xfrm>
            <a:off x="537387" y="1822243"/>
            <a:ext cx="36487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/>
              <a:t>유사 동작 예측 오류</a:t>
            </a:r>
            <a:r>
              <a:rPr lang="en-US" altLang="ko-KR" sz="1600" dirty="0"/>
              <a:t>(</a:t>
            </a:r>
            <a:r>
              <a:rPr lang="ko-KR" altLang="en-US" sz="1600" dirty="0" err="1"/>
              <a:t>우커브</a:t>
            </a:r>
            <a:r>
              <a:rPr lang="ko-KR" altLang="en-US" sz="1600" dirty="0"/>
              <a:t> </a:t>
            </a:r>
            <a:r>
              <a:rPr lang="en-US" altLang="ko-KR" sz="1600" dirty="0"/>
              <a:t>– </a:t>
            </a:r>
            <a:r>
              <a:rPr lang="ko-KR" altLang="en-US" sz="1600" dirty="0" err="1"/>
              <a:t>우차선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7A5FE51-13F5-4241-BFD6-0C3CD9215EE1}"/>
              </a:ext>
            </a:extLst>
          </p:cNvPr>
          <p:cNvSpPr txBox="1"/>
          <p:nvPr/>
        </p:nvSpPr>
        <p:spPr>
          <a:xfrm>
            <a:off x="6973604" y="1822243"/>
            <a:ext cx="32127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/>
              <a:t>노면 상태에 따른 센서 값 불안정</a:t>
            </a:r>
          </a:p>
        </p:txBody>
      </p:sp>
    </p:spTree>
    <p:extLst>
      <p:ext uri="{BB962C8B-B14F-4D97-AF65-F5344CB8AC3E}">
        <p14:creationId xmlns:p14="http://schemas.microsoft.com/office/powerpoint/2010/main" val="19900269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217678-67D7-4B28-B78C-A71E3162BB63}"/>
              </a:ext>
            </a:extLst>
          </p:cNvPr>
          <p:cNvSpPr txBox="1"/>
          <p:nvPr/>
        </p:nvSpPr>
        <p:spPr>
          <a:xfrm>
            <a:off x="875104" y="101916"/>
            <a:ext cx="25506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결과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82DF38-4477-4EE1-A245-08E2FC6E81FC}"/>
              </a:ext>
            </a:extLst>
          </p:cNvPr>
          <p:cNvSpPr txBox="1"/>
          <p:nvPr/>
        </p:nvSpPr>
        <p:spPr>
          <a:xfrm>
            <a:off x="875104" y="676096"/>
            <a:ext cx="7473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Outcome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4CA03F0-D1A4-4AA5-8D44-2E69C2FBD8D5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070162-25CB-4DDD-8DB2-ACDF5D752249}"/>
              </a:ext>
            </a:extLst>
          </p:cNvPr>
          <p:cNvSpPr txBox="1"/>
          <p:nvPr/>
        </p:nvSpPr>
        <p:spPr>
          <a:xfrm>
            <a:off x="339536" y="1264666"/>
            <a:ext cx="20217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예측 결과 분석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48A37A2F-C1A9-4CED-985E-63C5E4BDB9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0997" y="2241663"/>
            <a:ext cx="2764655" cy="394024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D3CCD66C-2A90-4984-94AD-BC3E4D6DF0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4870" y="2256709"/>
            <a:ext cx="2455513" cy="3940241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812C01A3-69E5-475D-BEA2-BF0EC87060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592" y="2256709"/>
            <a:ext cx="2403664" cy="392519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5927E74-E5D0-4C58-B4D1-1D04B8B1651B}"/>
              </a:ext>
            </a:extLst>
          </p:cNvPr>
          <p:cNvSpPr txBox="1"/>
          <p:nvPr/>
        </p:nvSpPr>
        <p:spPr>
          <a:xfrm>
            <a:off x="420592" y="1822243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/>
              <a:t>유사 동작 예측 오류</a:t>
            </a:r>
            <a:r>
              <a:rPr lang="en-US" altLang="ko-KR" sz="1600" dirty="0"/>
              <a:t>(</a:t>
            </a:r>
            <a:r>
              <a:rPr lang="ko-KR" altLang="en-US" sz="1600" dirty="0" err="1"/>
              <a:t>좌커브</a:t>
            </a:r>
            <a:r>
              <a:rPr lang="ko-KR" altLang="en-US" sz="1600" dirty="0"/>
              <a:t> </a:t>
            </a:r>
            <a:r>
              <a:rPr lang="en-US" altLang="ko-KR" sz="1600" dirty="0"/>
              <a:t>– </a:t>
            </a:r>
            <a:r>
              <a:rPr lang="ko-KR" altLang="en-US" sz="1600" dirty="0"/>
              <a:t>좌회전 </a:t>
            </a:r>
            <a:r>
              <a:rPr lang="en-US" altLang="ko-KR" sz="1600" dirty="0"/>
              <a:t>– </a:t>
            </a:r>
            <a:r>
              <a:rPr lang="ko-KR" altLang="en-US" sz="1600" dirty="0" err="1"/>
              <a:t>좌차선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7526062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429C9088-C3B1-49B3-9393-C82BD0878F17}"/>
              </a:ext>
            </a:extLst>
          </p:cNvPr>
          <p:cNvSpPr txBox="1"/>
          <p:nvPr/>
        </p:nvSpPr>
        <p:spPr>
          <a:xfrm>
            <a:off x="5399842" y="2428393"/>
            <a:ext cx="9044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ABC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F145248-2BA4-4673-BBB9-A2A65F8B2A1F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AFA404A-A053-40CB-A49C-F7D78F1195C4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5E1FA96-17AB-4022-AD08-D003B776FB25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8AE9B8-5A86-4C2D-BB37-30B4CE76BD95}"/>
              </a:ext>
            </a:extLst>
          </p:cNvPr>
          <p:cNvSpPr txBox="1"/>
          <p:nvPr/>
        </p:nvSpPr>
        <p:spPr>
          <a:xfrm>
            <a:off x="875104" y="101916"/>
            <a:ext cx="25506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결과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5DFD7C-0620-42E1-8F23-CE9391E32A50}"/>
              </a:ext>
            </a:extLst>
          </p:cNvPr>
          <p:cNvSpPr txBox="1"/>
          <p:nvPr/>
        </p:nvSpPr>
        <p:spPr>
          <a:xfrm>
            <a:off x="875104" y="676096"/>
            <a:ext cx="7473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Outcome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677B0B-1AD0-4740-92A4-49DFA0B19D78}"/>
              </a:ext>
            </a:extLst>
          </p:cNvPr>
          <p:cNvSpPr txBox="1"/>
          <p:nvPr/>
        </p:nvSpPr>
        <p:spPr>
          <a:xfrm>
            <a:off x="339536" y="1264666"/>
            <a:ext cx="23114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결론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5CEFEB-2FA8-4844-BE9F-91CA2B9EADD8}"/>
              </a:ext>
            </a:extLst>
          </p:cNvPr>
          <p:cNvSpPr txBox="1"/>
          <p:nvPr/>
        </p:nvSpPr>
        <p:spPr>
          <a:xfrm>
            <a:off x="339536" y="1966728"/>
            <a:ext cx="11547664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Sim2Real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기술을 적용한 딥러닝 모델을 사용하여 시뮬레이션 데이터를 사용하여서도 실제 데이터를 사용하였을 때보다는 떨어지지만 불가능하지는 않다는 유의미한 결과를 도출할 수 있었음  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342900" indent="-342900">
              <a:buFontTx/>
              <a:buChar char="-"/>
            </a:pP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342900" indent="-342900">
              <a:buFontTx/>
              <a:buChar char="-"/>
            </a:pP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이를 통해 향후 개선을 통해 시뮬레이션 데이터로 실제 데이터를 어느정도 대체 가능할 것으로 예상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342900" indent="-342900">
              <a:buFontTx/>
              <a:buChar char="-"/>
            </a:pP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342900" indent="-342900">
              <a:buFontTx/>
              <a:buChar char="-"/>
            </a:pP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시뮬레이션으로 데이터를 수집할 경우 실제보다 안전하게 원하는 다양한 데이터를 수집 가능 할 것으로 기대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342900" indent="-342900">
              <a:buFontTx/>
              <a:buChar char="-"/>
            </a:pP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342900" indent="-342900">
              <a:buFontTx/>
              <a:buChar char="-"/>
            </a:pP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향후 실제 데이터를 얻기 힘든 분야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졸음 운전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음주 운전 등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)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에도 적용 가능 예상</a:t>
            </a:r>
          </a:p>
        </p:txBody>
      </p:sp>
    </p:spTree>
    <p:extLst>
      <p:ext uri="{BB962C8B-B14F-4D97-AF65-F5344CB8AC3E}">
        <p14:creationId xmlns:p14="http://schemas.microsoft.com/office/powerpoint/2010/main" val="13541999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자유형: 도형 1">
            <a:extLst>
              <a:ext uri="{FF2B5EF4-FFF2-40B4-BE49-F238E27FC236}">
                <a16:creationId xmlns:a16="http://schemas.microsoft.com/office/drawing/2014/main" id="{253611C5-EB32-45B9-B157-2D3ED84BC205}"/>
              </a:ext>
            </a:extLst>
          </p:cNvPr>
          <p:cNvSpPr/>
          <p:nvPr/>
        </p:nvSpPr>
        <p:spPr>
          <a:xfrm>
            <a:off x="6694513" y="1428801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84EDB016-1A7D-4CFE-8B09-0BB5750390DC}"/>
              </a:ext>
            </a:extLst>
          </p:cNvPr>
          <p:cNvCxnSpPr/>
          <p:nvPr/>
        </p:nvCxnSpPr>
        <p:spPr>
          <a:xfrm>
            <a:off x="5860552" y="3343919"/>
            <a:ext cx="0" cy="1192863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429C9088-C3B1-49B3-9393-C82BD0878F17}"/>
              </a:ext>
            </a:extLst>
          </p:cNvPr>
          <p:cNvSpPr txBox="1"/>
          <p:nvPr/>
        </p:nvSpPr>
        <p:spPr>
          <a:xfrm>
            <a:off x="5399842" y="2225193"/>
            <a:ext cx="9044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ABC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61825FC-DA57-4698-B7FD-75E57CE5170C}"/>
              </a:ext>
            </a:extLst>
          </p:cNvPr>
          <p:cNvSpPr txBox="1"/>
          <p:nvPr/>
        </p:nvSpPr>
        <p:spPr>
          <a:xfrm>
            <a:off x="3776086" y="5390673"/>
            <a:ext cx="8515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EFG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F42B282-B34C-4F29-BB08-A2A31881FCD1}"/>
              </a:ext>
            </a:extLst>
          </p:cNvPr>
          <p:cNvSpPr txBox="1"/>
          <p:nvPr/>
        </p:nvSpPr>
        <p:spPr>
          <a:xfrm>
            <a:off x="7185509" y="5392369"/>
            <a:ext cx="8627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XYZ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F145248-2BA4-4673-BBB9-A2A65F8B2A1F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AFA404A-A053-40CB-A49C-F7D78F1195C4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5E1FA96-17AB-4022-AD08-D003B776FB25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1E2219-8D95-45D2-8F92-E59F19319FE1}"/>
              </a:ext>
            </a:extLst>
          </p:cNvPr>
          <p:cNvSpPr txBox="1"/>
          <p:nvPr/>
        </p:nvSpPr>
        <p:spPr>
          <a:xfrm>
            <a:off x="875104" y="101916"/>
            <a:ext cx="25506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결과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D1F81DE-5133-4784-8DFD-12625ACFCD12}"/>
              </a:ext>
            </a:extLst>
          </p:cNvPr>
          <p:cNvSpPr txBox="1"/>
          <p:nvPr/>
        </p:nvSpPr>
        <p:spPr>
          <a:xfrm>
            <a:off x="875104" y="676096"/>
            <a:ext cx="7473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Outcome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9AF56349-0DBF-4335-B17E-466770278F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5320132"/>
              </p:ext>
            </p:extLst>
          </p:nvPr>
        </p:nvGraphicFramePr>
        <p:xfrm>
          <a:off x="341707" y="1914036"/>
          <a:ext cx="11705914" cy="464718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82769">
                  <a:extLst>
                    <a:ext uri="{9D8B030D-6E8A-4147-A177-3AD203B41FA5}">
                      <a16:colId xmlns:a16="http://schemas.microsoft.com/office/drawing/2014/main" val="3237227505"/>
                    </a:ext>
                  </a:extLst>
                </a:gridCol>
                <a:gridCol w="2216004">
                  <a:extLst>
                    <a:ext uri="{9D8B030D-6E8A-4147-A177-3AD203B41FA5}">
                      <a16:colId xmlns:a16="http://schemas.microsoft.com/office/drawing/2014/main" val="2363127006"/>
                    </a:ext>
                  </a:extLst>
                </a:gridCol>
                <a:gridCol w="8207141">
                  <a:extLst>
                    <a:ext uri="{9D8B030D-6E8A-4147-A177-3AD203B41FA5}">
                      <a16:colId xmlns:a16="http://schemas.microsoft.com/office/drawing/2014/main" val="947507948"/>
                    </a:ext>
                  </a:extLst>
                </a:gridCol>
              </a:tblGrid>
              <a:tr h="43953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600" kern="100" dirty="0">
                          <a:effectLst/>
                          <a:latin typeface="+mn-lt"/>
                        </a:rPr>
                        <a:t>팀원</a:t>
                      </a:r>
                      <a:endParaRPr lang="ko-KR" sz="16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600" kern="100" dirty="0">
                          <a:effectLst/>
                          <a:latin typeface="+mn-lt"/>
                        </a:rPr>
                        <a:t>역할</a:t>
                      </a:r>
                      <a:endParaRPr lang="ko-KR" sz="16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3698978"/>
                  </a:ext>
                </a:extLst>
              </a:tr>
              <a:tr h="43953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600" kern="100" dirty="0">
                          <a:effectLst/>
                          <a:latin typeface="+mn-lt"/>
                        </a:rPr>
                        <a:t>공통</a:t>
                      </a:r>
                      <a:endParaRPr lang="ko-KR" sz="16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gridSpan="2">
                  <a:txBody>
                    <a:bodyPr/>
                    <a:lstStyle/>
                    <a:p>
                      <a:pPr marR="63500" algn="ctr" latinLnBrk="1">
                        <a:lnSpc>
                          <a:spcPct val="160000"/>
                        </a:lnSpc>
                      </a:pPr>
                      <a:r>
                        <a:rPr lang="ko-KR" sz="1600" kern="100" dirty="0">
                          <a:effectLst/>
                          <a:latin typeface="+mn-lt"/>
                        </a:rPr>
                        <a:t>시뮬레이터를 이용하여 센서 데이터를 수집</a:t>
                      </a:r>
                      <a:endParaRPr lang="ko-KR" sz="1600" kern="100" dirty="0">
                        <a:solidFill>
                          <a:srgbClr val="000000"/>
                        </a:solidFill>
                        <a:effectLst/>
                        <a:latin typeface="+mn-lt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135128"/>
                  </a:ext>
                </a:extLst>
              </a:tr>
              <a:tr h="12560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600" kern="100" dirty="0" err="1">
                          <a:effectLst/>
                          <a:latin typeface="+mn-lt"/>
                        </a:rPr>
                        <a:t>정희석</a:t>
                      </a:r>
                      <a:endParaRPr lang="ko-KR" sz="16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600" kern="100" dirty="0">
                          <a:effectLst/>
                          <a:latin typeface="+mn-lt"/>
                        </a:rPr>
                        <a:t>딥러닝 모델 설계</a:t>
                      </a:r>
                      <a:endParaRPr lang="ko-KR" sz="16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 dirty="0">
                          <a:effectLst/>
                          <a:latin typeface="+mn-lt"/>
                        </a:rPr>
                        <a:t>- </a:t>
                      </a:r>
                      <a:r>
                        <a:rPr lang="ko-KR" sz="1600" kern="100" dirty="0">
                          <a:effectLst/>
                          <a:latin typeface="+mn-lt"/>
                        </a:rPr>
                        <a:t>데이터 정규화 진행</a:t>
                      </a:r>
                    </a:p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 dirty="0">
                          <a:effectLst/>
                          <a:latin typeface="+mn-lt"/>
                        </a:rPr>
                        <a:t>- Google </a:t>
                      </a:r>
                      <a:r>
                        <a:rPr lang="en-US" sz="1600" kern="100" dirty="0" err="1">
                          <a:effectLst/>
                          <a:latin typeface="+mn-lt"/>
                        </a:rPr>
                        <a:t>Colab</a:t>
                      </a:r>
                      <a:r>
                        <a:rPr lang="ko-KR" sz="1600" kern="100" dirty="0">
                          <a:effectLst/>
                          <a:latin typeface="+mn-lt"/>
                        </a:rPr>
                        <a:t>과 </a:t>
                      </a:r>
                      <a:r>
                        <a:rPr lang="en-US" sz="1600" kern="100" dirty="0" err="1">
                          <a:effectLst/>
                          <a:latin typeface="+mn-lt"/>
                        </a:rPr>
                        <a:t>Tensorflow</a:t>
                      </a:r>
                      <a:r>
                        <a:rPr lang="ko-KR" sz="1600" kern="100" dirty="0">
                          <a:effectLst/>
                          <a:latin typeface="+mn-lt"/>
                        </a:rPr>
                        <a:t>을 사용해서 딥러닝</a:t>
                      </a:r>
                      <a:r>
                        <a:rPr lang="en-US" altLang="ko-KR" sz="1600" kern="100" dirty="0">
                          <a:effectLst/>
                          <a:latin typeface="+mn-lt"/>
                        </a:rPr>
                        <a:t> </a:t>
                      </a:r>
                      <a:r>
                        <a:rPr lang="ko-KR" sz="1600" kern="100" dirty="0">
                          <a:effectLst/>
                          <a:latin typeface="+mn-lt"/>
                        </a:rPr>
                        <a:t> 모델 설계 </a:t>
                      </a:r>
                      <a:r>
                        <a:rPr lang="en-US" sz="1600" kern="100" dirty="0">
                          <a:effectLst/>
                          <a:latin typeface="+mn-lt"/>
                        </a:rPr>
                        <a:t>&amp; </a:t>
                      </a:r>
                      <a:r>
                        <a:rPr lang="ko-KR" sz="1600" kern="100" dirty="0">
                          <a:effectLst/>
                          <a:latin typeface="+mn-lt"/>
                        </a:rPr>
                        <a:t>개량</a:t>
                      </a:r>
                      <a:endParaRPr lang="ko-KR" sz="16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019454861"/>
                  </a:ext>
                </a:extLst>
              </a:tr>
              <a:tr h="12560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600" kern="100">
                          <a:effectLst/>
                          <a:latin typeface="+mn-lt"/>
                        </a:rPr>
                        <a:t>방형진</a:t>
                      </a:r>
                      <a:endParaRPr lang="ko-KR" sz="1600" kern="10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R="63500" algn="ctr" latinLnBrk="1">
                        <a:lnSpc>
                          <a:spcPct val="160000"/>
                        </a:lnSpc>
                      </a:pPr>
                      <a:r>
                        <a:rPr lang="ko-KR" sz="1600" kern="100" dirty="0">
                          <a:effectLst/>
                          <a:latin typeface="+mn-lt"/>
                        </a:rPr>
                        <a:t>학습 데이터 처리</a:t>
                      </a:r>
                      <a:endParaRPr lang="ko-KR" sz="1600" kern="100" dirty="0">
                        <a:solidFill>
                          <a:srgbClr val="000000"/>
                        </a:solidFill>
                        <a:effectLst/>
                        <a:latin typeface="+mn-lt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 dirty="0">
                          <a:effectLst/>
                          <a:latin typeface="+mn-lt"/>
                        </a:rPr>
                        <a:t>- </a:t>
                      </a:r>
                      <a:r>
                        <a:rPr lang="ko-KR" altLang="en-US" sz="1600" kern="100" dirty="0">
                          <a:effectLst/>
                          <a:latin typeface="+mn-lt"/>
                        </a:rPr>
                        <a:t>데이터 </a:t>
                      </a:r>
                      <a:r>
                        <a:rPr lang="en-US" altLang="ko-KR" sz="1600" kern="100" dirty="0">
                          <a:effectLst/>
                          <a:latin typeface="+mn-lt"/>
                        </a:rPr>
                        <a:t>csv </a:t>
                      </a:r>
                      <a:r>
                        <a:rPr lang="ko-KR" altLang="en-US" sz="1600" kern="100" dirty="0">
                          <a:effectLst/>
                          <a:latin typeface="+mn-lt"/>
                        </a:rPr>
                        <a:t>파일 변환을 위한 데이터 선별 및 동작 </a:t>
                      </a:r>
                      <a:r>
                        <a:rPr lang="ko-KR" altLang="en-US" sz="1600" kern="100" dirty="0" err="1">
                          <a:effectLst/>
                          <a:latin typeface="+mn-lt"/>
                        </a:rPr>
                        <a:t>라벨링</a:t>
                      </a:r>
                      <a:r>
                        <a:rPr lang="ko-KR" altLang="en-US" sz="1600" kern="100" dirty="0">
                          <a:effectLst/>
                          <a:latin typeface="+mn-lt"/>
                        </a:rPr>
                        <a:t> 등 데이터 구축 작업</a:t>
                      </a:r>
                      <a:endParaRPr lang="ko-KR" sz="1600" kern="100" dirty="0">
                        <a:effectLst/>
                        <a:latin typeface="+mn-lt"/>
                      </a:endParaRPr>
                    </a:p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 dirty="0">
                          <a:effectLst/>
                          <a:latin typeface="+mn-lt"/>
                        </a:rPr>
                        <a:t>- </a:t>
                      </a:r>
                      <a:r>
                        <a:rPr lang="ko-KR" altLang="en-US" sz="1600" kern="100" dirty="0">
                          <a:effectLst/>
                          <a:latin typeface="+mn-lt"/>
                        </a:rPr>
                        <a:t>각 동작 별 센서 데이터 특징</a:t>
                      </a:r>
                      <a:r>
                        <a:rPr lang="en-US" altLang="ko-KR" sz="1600" kern="100" dirty="0">
                          <a:effectLst/>
                          <a:latin typeface="+mn-lt"/>
                        </a:rPr>
                        <a:t>(</a:t>
                      </a:r>
                      <a:r>
                        <a:rPr lang="ko-KR" altLang="en-US" sz="1600" kern="100" dirty="0">
                          <a:effectLst/>
                          <a:latin typeface="+mn-lt"/>
                        </a:rPr>
                        <a:t>값 범위</a:t>
                      </a:r>
                      <a:r>
                        <a:rPr lang="en-US" altLang="ko-KR" sz="1600" kern="100" dirty="0">
                          <a:effectLst/>
                          <a:latin typeface="+mn-lt"/>
                        </a:rPr>
                        <a:t>, </a:t>
                      </a:r>
                      <a:r>
                        <a:rPr lang="ko-KR" altLang="en-US" sz="1600" kern="100" dirty="0">
                          <a:effectLst/>
                          <a:latin typeface="+mn-lt"/>
                        </a:rPr>
                        <a:t>분포</a:t>
                      </a:r>
                      <a:r>
                        <a:rPr lang="en-US" altLang="ko-KR" sz="1600" kern="100" dirty="0">
                          <a:effectLst/>
                          <a:latin typeface="+mn-lt"/>
                        </a:rPr>
                        <a:t>)</a:t>
                      </a:r>
                      <a:r>
                        <a:rPr lang="ko-KR" altLang="en-US" sz="1600" kern="100" dirty="0">
                          <a:effectLst/>
                          <a:latin typeface="+mn-lt"/>
                        </a:rPr>
                        <a:t> 분석</a:t>
                      </a:r>
                      <a:endParaRPr lang="ko-KR" sz="16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96125973"/>
                  </a:ext>
                </a:extLst>
              </a:tr>
              <a:tr h="12560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600" kern="100" dirty="0">
                          <a:effectLst/>
                          <a:latin typeface="+mn-lt"/>
                        </a:rPr>
                        <a:t>이석준</a:t>
                      </a:r>
                      <a:endParaRPr lang="ko-KR" sz="16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R="63500" algn="ctr" latinLnBrk="1">
                        <a:lnSpc>
                          <a:spcPct val="160000"/>
                        </a:lnSpc>
                      </a:pPr>
                      <a:r>
                        <a:rPr lang="en-US" sz="1600" kern="100">
                          <a:effectLst/>
                          <a:latin typeface="+mn-lt"/>
                        </a:rPr>
                        <a:t>UI </a:t>
                      </a:r>
                      <a:r>
                        <a:rPr lang="ko-KR" sz="1600" kern="100">
                          <a:effectLst/>
                          <a:latin typeface="+mn-lt"/>
                        </a:rPr>
                        <a:t>개발</a:t>
                      </a:r>
                      <a:endParaRPr lang="ko-KR" sz="1600" kern="100">
                        <a:solidFill>
                          <a:srgbClr val="000000"/>
                        </a:solidFill>
                        <a:effectLst/>
                        <a:latin typeface="+mn-lt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 dirty="0">
                          <a:effectLst/>
                          <a:latin typeface="+mn-lt"/>
                        </a:rPr>
                        <a:t>- Python</a:t>
                      </a:r>
                      <a:r>
                        <a:rPr lang="ko-KR" sz="1600" kern="100" dirty="0">
                          <a:effectLst/>
                          <a:latin typeface="+mn-lt"/>
                        </a:rPr>
                        <a:t>의 </a:t>
                      </a:r>
                      <a:r>
                        <a:rPr lang="en-US" sz="1600" kern="100" dirty="0">
                          <a:effectLst/>
                          <a:latin typeface="+mn-lt"/>
                        </a:rPr>
                        <a:t>PyQt5 </a:t>
                      </a:r>
                      <a:r>
                        <a:rPr lang="ko-KR" sz="1600" kern="100" dirty="0">
                          <a:effectLst/>
                          <a:latin typeface="+mn-lt"/>
                        </a:rPr>
                        <a:t>모듈을 사용하여 </a:t>
                      </a:r>
                      <a:r>
                        <a:rPr lang="en-US" sz="1600" kern="100" dirty="0">
                          <a:effectLst/>
                          <a:latin typeface="+mn-lt"/>
                        </a:rPr>
                        <a:t>GUI </a:t>
                      </a:r>
                      <a:r>
                        <a:rPr lang="ko-KR" sz="1600" kern="100" dirty="0">
                          <a:effectLst/>
                          <a:latin typeface="+mn-lt"/>
                        </a:rPr>
                        <a:t>프로그램 구현</a:t>
                      </a:r>
                    </a:p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 dirty="0">
                          <a:effectLst/>
                          <a:latin typeface="+mn-lt"/>
                        </a:rPr>
                        <a:t>- </a:t>
                      </a:r>
                      <a:r>
                        <a:rPr lang="ko-KR" sz="1600" kern="100" dirty="0">
                          <a:effectLst/>
                          <a:latin typeface="+mn-lt"/>
                        </a:rPr>
                        <a:t>시연 프로그램에 프로젝트 예측 모델 이식</a:t>
                      </a:r>
                      <a:endParaRPr lang="ko-KR" sz="16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957664649"/>
                  </a:ext>
                </a:extLst>
              </a:tr>
            </a:tbl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79B94A26-EFE0-4080-A1A4-A0002404631D}"/>
              </a:ext>
            </a:extLst>
          </p:cNvPr>
          <p:cNvSpPr txBox="1"/>
          <p:nvPr/>
        </p:nvSpPr>
        <p:spPr>
          <a:xfrm>
            <a:off x="339536" y="1264666"/>
            <a:ext cx="23791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팀원 별 역할 분담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61049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8F145248-2BA4-4673-BBB9-A2A65F8B2A1F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AFA404A-A053-40CB-A49C-F7D78F1195C4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5E1FA96-17AB-4022-AD08-D003B776FB25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1E2219-8D95-45D2-8F92-E59F19319FE1}"/>
              </a:ext>
            </a:extLst>
          </p:cNvPr>
          <p:cNvSpPr txBox="1"/>
          <p:nvPr/>
        </p:nvSpPr>
        <p:spPr>
          <a:xfrm>
            <a:off x="875104" y="101916"/>
            <a:ext cx="25506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결과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D1F81DE-5133-4784-8DFD-12625ACFCD12}"/>
              </a:ext>
            </a:extLst>
          </p:cNvPr>
          <p:cNvSpPr txBox="1"/>
          <p:nvPr/>
        </p:nvSpPr>
        <p:spPr>
          <a:xfrm>
            <a:off x="875104" y="676096"/>
            <a:ext cx="7473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Outcome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9B94A26-EFE0-4080-A1A4-A0002404631D}"/>
              </a:ext>
            </a:extLst>
          </p:cNvPr>
          <p:cNvSpPr txBox="1"/>
          <p:nvPr/>
        </p:nvSpPr>
        <p:spPr>
          <a:xfrm>
            <a:off x="339536" y="1264666"/>
            <a:ext cx="13837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개발 일정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aphicFrame>
        <p:nvGraphicFramePr>
          <p:cNvPr id="6" name="표 6">
            <a:extLst>
              <a:ext uri="{FF2B5EF4-FFF2-40B4-BE49-F238E27FC236}">
                <a16:creationId xmlns:a16="http://schemas.microsoft.com/office/drawing/2014/main" id="{4302D738-6C96-4FDD-B2C2-43D00E41E9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5148357"/>
              </p:ext>
            </p:extLst>
          </p:nvPr>
        </p:nvGraphicFramePr>
        <p:xfrm>
          <a:off x="339536" y="1914037"/>
          <a:ext cx="11727333" cy="429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73141">
                  <a:extLst>
                    <a:ext uri="{9D8B030D-6E8A-4147-A177-3AD203B41FA5}">
                      <a16:colId xmlns:a16="http://schemas.microsoft.com/office/drawing/2014/main" val="1185645542"/>
                    </a:ext>
                  </a:extLst>
                </a:gridCol>
                <a:gridCol w="528387">
                  <a:extLst>
                    <a:ext uri="{9D8B030D-6E8A-4147-A177-3AD203B41FA5}">
                      <a16:colId xmlns:a16="http://schemas.microsoft.com/office/drawing/2014/main" val="437144879"/>
                    </a:ext>
                  </a:extLst>
                </a:gridCol>
                <a:gridCol w="528387">
                  <a:extLst>
                    <a:ext uri="{9D8B030D-6E8A-4147-A177-3AD203B41FA5}">
                      <a16:colId xmlns:a16="http://schemas.microsoft.com/office/drawing/2014/main" val="4000990673"/>
                    </a:ext>
                  </a:extLst>
                </a:gridCol>
                <a:gridCol w="528387">
                  <a:extLst>
                    <a:ext uri="{9D8B030D-6E8A-4147-A177-3AD203B41FA5}">
                      <a16:colId xmlns:a16="http://schemas.microsoft.com/office/drawing/2014/main" val="206980342"/>
                    </a:ext>
                  </a:extLst>
                </a:gridCol>
                <a:gridCol w="528387">
                  <a:extLst>
                    <a:ext uri="{9D8B030D-6E8A-4147-A177-3AD203B41FA5}">
                      <a16:colId xmlns:a16="http://schemas.microsoft.com/office/drawing/2014/main" val="435126931"/>
                    </a:ext>
                  </a:extLst>
                </a:gridCol>
                <a:gridCol w="528387">
                  <a:extLst>
                    <a:ext uri="{9D8B030D-6E8A-4147-A177-3AD203B41FA5}">
                      <a16:colId xmlns:a16="http://schemas.microsoft.com/office/drawing/2014/main" val="3146292992"/>
                    </a:ext>
                  </a:extLst>
                </a:gridCol>
                <a:gridCol w="528387">
                  <a:extLst>
                    <a:ext uri="{9D8B030D-6E8A-4147-A177-3AD203B41FA5}">
                      <a16:colId xmlns:a16="http://schemas.microsoft.com/office/drawing/2014/main" val="1666331272"/>
                    </a:ext>
                  </a:extLst>
                </a:gridCol>
                <a:gridCol w="528387">
                  <a:extLst>
                    <a:ext uri="{9D8B030D-6E8A-4147-A177-3AD203B41FA5}">
                      <a16:colId xmlns:a16="http://schemas.microsoft.com/office/drawing/2014/main" val="9460341"/>
                    </a:ext>
                  </a:extLst>
                </a:gridCol>
                <a:gridCol w="528387">
                  <a:extLst>
                    <a:ext uri="{9D8B030D-6E8A-4147-A177-3AD203B41FA5}">
                      <a16:colId xmlns:a16="http://schemas.microsoft.com/office/drawing/2014/main" val="3216817642"/>
                    </a:ext>
                  </a:extLst>
                </a:gridCol>
                <a:gridCol w="528387">
                  <a:extLst>
                    <a:ext uri="{9D8B030D-6E8A-4147-A177-3AD203B41FA5}">
                      <a16:colId xmlns:a16="http://schemas.microsoft.com/office/drawing/2014/main" val="4142020137"/>
                    </a:ext>
                  </a:extLst>
                </a:gridCol>
                <a:gridCol w="528387">
                  <a:extLst>
                    <a:ext uri="{9D8B030D-6E8A-4147-A177-3AD203B41FA5}">
                      <a16:colId xmlns:a16="http://schemas.microsoft.com/office/drawing/2014/main" val="2171793330"/>
                    </a:ext>
                  </a:extLst>
                </a:gridCol>
                <a:gridCol w="528387">
                  <a:extLst>
                    <a:ext uri="{9D8B030D-6E8A-4147-A177-3AD203B41FA5}">
                      <a16:colId xmlns:a16="http://schemas.microsoft.com/office/drawing/2014/main" val="2520175455"/>
                    </a:ext>
                  </a:extLst>
                </a:gridCol>
                <a:gridCol w="528387">
                  <a:extLst>
                    <a:ext uri="{9D8B030D-6E8A-4147-A177-3AD203B41FA5}">
                      <a16:colId xmlns:a16="http://schemas.microsoft.com/office/drawing/2014/main" val="2655178400"/>
                    </a:ext>
                  </a:extLst>
                </a:gridCol>
                <a:gridCol w="528387">
                  <a:extLst>
                    <a:ext uri="{9D8B030D-6E8A-4147-A177-3AD203B41FA5}">
                      <a16:colId xmlns:a16="http://schemas.microsoft.com/office/drawing/2014/main" val="2163297226"/>
                    </a:ext>
                  </a:extLst>
                </a:gridCol>
                <a:gridCol w="528387">
                  <a:extLst>
                    <a:ext uri="{9D8B030D-6E8A-4147-A177-3AD203B41FA5}">
                      <a16:colId xmlns:a16="http://schemas.microsoft.com/office/drawing/2014/main" val="3774631988"/>
                    </a:ext>
                  </a:extLst>
                </a:gridCol>
                <a:gridCol w="528387">
                  <a:extLst>
                    <a:ext uri="{9D8B030D-6E8A-4147-A177-3AD203B41FA5}">
                      <a16:colId xmlns:a16="http://schemas.microsoft.com/office/drawing/2014/main" val="3752580323"/>
                    </a:ext>
                  </a:extLst>
                </a:gridCol>
                <a:gridCol w="528387">
                  <a:extLst>
                    <a:ext uri="{9D8B030D-6E8A-4147-A177-3AD203B41FA5}">
                      <a16:colId xmlns:a16="http://schemas.microsoft.com/office/drawing/2014/main" val="1958958825"/>
                    </a:ext>
                  </a:extLst>
                </a:gridCol>
              </a:tblGrid>
              <a:tr h="171566"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6</a:t>
                      </a:r>
                      <a:endParaRPr lang="ko-KR" alt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7</a:t>
                      </a:r>
                      <a:endParaRPr lang="ko-KR" alt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8</a:t>
                      </a:r>
                      <a:endParaRPr lang="ko-KR" alt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9</a:t>
                      </a:r>
                      <a:endParaRPr lang="ko-KR" alt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6957305"/>
                  </a:ext>
                </a:extLst>
              </a:tr>
              <a:tr h="17156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1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2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3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4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1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2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3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4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1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2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3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4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1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2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3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4</a:t>
                      </a:r>
                      <a:endParaRPr lang="ko-KR" alt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6095716"/>
                  </a:ext>
                </a:extLst>
              </a:tr>
              <a:tr h="307340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400" dirty="0"/>
                        <a:t>시뮬레이터 교육</a:t>
                      </a:r>
                      <a:endParaRPr lang="en-US" altLang="ko-K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5718223"/>
                  </a:ext>
                </a:extLst>
              </a:tr>
              <a:tr h="307340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400" dirty="0"/>
                        <a:t>센서 데이터 수집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7938287"/>
                  </a:ext>
                </a:extLst>
              </a:tr>
              <a:tr h="307340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400" dirty="0"/>
                        <a:t>센서 데이터 처리 관련 자료 수집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429965"/>
                  </a:ext>
                </a:extLst>
              </a:tr>
              <a:tr h="307340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dirty="0"/>
                        <a:t>Google </a:t>
                      </a:r>
                      <a:r>
                        <a:rPr lang="en-US" altLang="ko-KR" sz="1400" dirty="0" err="1"/>
                        <a:t>Colab</a:t>
                      </a:r>
                      <a:r>
                        <a:rPr lang="en-US" altLang="ko-KR" sz="1400" dirty="0"/>
                        <a:t> with </a:t>
                      </a:r>
                      <a:r>
                        <a:rPr lang="en-US" altLang="ko-KR" sz="1400" dirty="0" err="1"/>
                        <a:t>Tensorflow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학습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1118862"/>
                  </a:ext>
                </a:extLst>
              </a:tr>
              <a:tr h="307340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dirty="0"/>
                        <a:t>Sim2Real Transfer </a:t>
                      </a:r>
                      <a:r>
                        <a:rPr lang="ko-KR" altLang="en-US" sz="1400" dirty="0"/>
                        <a:t>학습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9628988"/>
                  </a:ext>
                </a:extLst>
              </a:tr>
              <a:tr h="307340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400" dirty="0"/>
                        <a:t>센서 데이터 처리 및 정규화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1343543"/>
                  </a:ext>
                </a:extLst>
              </a:tr>
              <a:tr h="307340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400" dirty="0"/>
                        <a:t>분류 학습 모델 작성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0549988"/>
                  </a:ext>
                </a:extLst>
              </a:tr>
              <a:tr h="307340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400" dirty="0"/>
                        <a:t>데이터 학습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2924093"/>
                  </a:ext>
                </a:extLst>
              </a:tr>
              <a:tr h="307340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400" dirty="0"/>
                        <a:t>모델 성능 테스트 및 수정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5372903"/>
                  </a:ext>
                </a:extLst>
              </a:tr>
              <a:tr h="307340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dirty="0"/>
                        <a:t>GUI </a:t>
                      </a:r>
                      <a:r>
                        <a:rPr lang="ko-KR" altLang="en-US" sz="1400" dirty="0"/>
                        <a:t>프로그램 작성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solidFill>
                      <a:srgbClr val="00709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solidFill>
                      <a:srgbClr val="00709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solidFill>
                      <a:srgbClr val="00709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solidFill>
                      <a:srgbClr val="00709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solidFill>
                      <a:srgbClr val="00709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5153103"/>
                  </a:ext>
                </a:extLst>
              </a:tr>
              <a:tr h="307340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dirty="0"/>
                        <a:t>GUI </a:t>
                      </a:r>
                      <a:r>
                        <a:rPr lang="ko-KR" altLang="en-US" sz="1400" dirty="0"/>
                        <a:t>프로그램 디버깅 및 테스트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>
                    <a:solidFill>
                      <a:srgbClr val="00709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rgbClr val="00709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rgbClr val="00709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rgbClr val="00709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rgbClr val="00709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4214602"/>
                  </a:ext>
                </a:extLst>
              </a:tr>
              <a:tr h="307340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400" dirty="0"/>
                        <a:t>발표 준비 및 시연 준비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rgbClr val="00709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rgbClr val="00709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rgbClr val="00709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rgbClr val="00709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79462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012816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FCF5B50-228A-485D-A453-4D79A709ACA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" y="0"/>
            <a:ext cx="12191433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C8537BB-D98F-4D52-8570-BDD16D01B008}"/>
              </a:ext>
            </a:extLst>
          </p:cNvPr>
          <p:cNvSpPr txBox="1"/>
          <p:nvPr/>
        </p:nvSpPr>
        <p:spPr>
          <a:xfrm>
            <a:off x="395516" y="323464"/>
            <a:ext cx="3890809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800" b="1" dirty="0">
                <a:solidFill>
                  <a:schemeClr val="bg1"/>
                </a:solidFill>
                <a:latin typeface="+mj-ea"/>
                <a:ea typeface="+mj-ea"/>
              </a:rPr>
              <a:t>Q&amp;A</a:t>
            </a:r>
            <a:endParaRPr lang="ko-KR" altLang="en-US" sz="138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2263977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31F6F75-B221-4061-B962-758F7C3BEBF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74720" y="0"/>
            <a:ext cx="871728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FB742AF-8DE1-4801-BAAB-FF7C033D40F3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B29B74-5530-431A-9A1D-6C360E5E40A6}"/>
              </a:ext>
            </a:extLst>
          </p:cNvPr>
          <p:cNvSpPr txBox="1"/>
          <p:nvPr/>
        </p:nvSpPr>
        <p:spPr>
          <a:xfrm>
            <a:off x="1647264" y="555138"/>
            <a:ext cx="25506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개요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6DC040-1911-4DE1-B7BA-8D50B20BC5F8}"/>
              </a:ext>
            </a:extLst>
          </p:cNvPr>
          <p:cNvSpPr txBox="1"/>
          <p:nvPr/>
        </p:nvSpPr>
        <p:spPr>
          <a:xfrm>
            <a:off x="904240" y="570527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E9C7568C-DA98-40CE-9115-1F19853EEDF6}"/>
              </a:ext>
            </a:extLst>
          </p:cNvPr>
          <p:cNvCxnSpPr>
            <a:cxnSpLocks/>
          </p:cNvCxnSpPr>
          <p:nvPr/>
        </p:nvCxnSpPr>
        <p:spPr>
          <a:xfrm>
            <a:off x="904240" y="272434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2A7BF85-EFF0-4169-9F33-5B30AFBB9A2A}"/>
              </a:ext>
            </a:extLst>
          </p:cNvPr>
          <p:cNvCxnSpPr>
            <a:cxnSpLocks/>
          </p:cNvCxnSpPr>
          <p:nvPr/>
        </p:nvCxnSpPr>
        <p:spPr>
          <a:xfrm>
            <a:off x="904240" y="1461154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33CFB1FA-A4E1-492C-BE1F-63914415E88D}"/>
              </a:ext>
            </a:extLst>
          </p:cNvPr>
          <p:cNvSpPr txBox="1"/>
          <p:nvPr/>
        </p:nvSpPr>
        <p:spPr>
          <a:xfrm>
            <a:off x="867082" y="2067023"/>
            <a:ext cx="450504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2000" dirty="0">
                <a:solidFill>
                  <a:schemeClr val="bg1"/>
                </a:solidFill>
              </a:rPr>
              <a:t>프로젝트 주제 선정 배경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2000" dirty="0">
                <a:solidFill>
                  <a:schemeClr val="bg1"/>
                </a:solidFill>
              </a:rPr>
              <a:t>프로젝트 목표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2000" dirty="0">
                <a:solidFill>
                  <a:schemeClr val="bg1"/>
                </a:solidFill>
              </a:rPr>
              <a:t>프로젝트 배경 지식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FontTx/>
              <a:buAutoNum type="arabicPeriod"/>
            </a:pP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FontTx/>
              <a:buAutoNum type="arabicPeriod"/>
            </a:pPr>
            <a:r>
              <a:rPr lang="ko-KR" altLang="en-US" sz="2000" dirty="0">
                <a:solidFill>
                  <a:schemeClr val="bg1"/>
                </a:solidFill>
              </a:rPr>
              <a:t>프로젝트 개발 환경</a:t>
            </a:r>
            <a:endParaRPr lang="en-US" altLang="ko-KR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7291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25506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개요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6142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Outline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8382DD1D-3E61-43E3-B03A-EE67FED38C01}"/>
              </a:ext>
            </a:extLst>
          </p:cNvPr>
          <p:cNvGrpSpPr/>
          <p:nvPr/>
        </p:nvGrpSpPr>
        <p:grpSpPr>
          <a:xfrm>
            <a:off x="631894" y="4925258"/>
            <a:ext cx="2887651" cy="1027899"/>
            <a:chOff x="631894" y="5390664"/>
            <a:chExt cx="2887651" cy="926878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8F335AD-9242-4BFA-A736-00EAA5C720F9}"/>
                </a:ext>
              </a:extLst>
            </p:cNvPr>
            <p:cNvSpPr txBox="1"/>
            <p:nvPr/>
          </p:nvSpPr>
          <p:spPr>
            <a:xfrm>
              <a:off x="631894" y="5845744"/>
              <a:ext cx="2887651" cy="4717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400" spc="-150" dirty="0">
                  <a:solidFill>
                    <a:srgbClr val="393939"/>
                  </a:solidFill>
                </a:rPr>
                <a:t>대한민국의 차량보유 대수는 </a:t>
              </a:r>
              <a:r>
                <a:rPr lang="en-US" altLang="ko-KR" sz="1400" spc="-150" dirty="0">
                  <a:solidFill>
                    <a:srgbClr val="393939"/>
                  </a:solidFill>
                </a:rPr>
                <a:t>2020</a:t>
              </a:r>
              <a:r>
                <a:rPr lang="ko-KR" altLang="en-US" sz="1400" spc="-150" dirty="0">
                  <a:solidFill>
                    <a:srgbClr val="393939"/>
                  </a:solidFill>
                </a:rPr>
                <a:t>년 기준 </a:t>
              </a:r>
              <a:r>
                <a:rPr lang="en-US" altLang="ko-KR" sz="1400" spc="-150" dirty="0">
                  <a:solidFill>
                    <a:srgbClr val="393939"/>
                  </a:solidFill>
                </a:rPr>
                <a:t>2409</a:t>
              </a:r>
              <a:r>
                <a:rPr lang="ko-KR" altLang="en-US" sz="1400" spc="-150" dirty="0">
                  <a:solidFill>
                    <a:srgbClr val="393939"/>
                  </a:solidFill>
                </a:rPr>
                <a:t>만대가 넘음</a:t>
              </a:r>
              <a:r>
                <a:rPr lang="en-US" altLang="ko-KR" sz="1400" spc="-150" dirty="0">
                  <a:solidFill>
                    <a:srgbClr val="393939"/>
                  </a:solidFill>
                </a:rPr>
                <a:t>.</a:t>
              </a:r>
              <a:endParaRPr lang="ko-KR" altLang="en-US" sz="1400" spc="-150" dirty="0">
                <a:solidFill>
                  <a:srgbClr val="393939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6B71A00-85F1-4713-9F2D-29E0732C8014}"/>
                </a:ext>
              </a:extLst>
            </p:cNvPr>
            <p:cNvSpPr txBox="1"/>
            <p:nvPr/>
          </p:nvSpPr>
          <p:spPr>
            <a:xfrm>
              <a:off x="1056648" y="5390664"/>
              <a:ext cx="203773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spc="-150" dirty="0">
                  <a:solidFill>
                    <a:srgbClr val="393939"/>
                  </a:solidFill>
                  <a:latin typeface="+mj-ea"/>
                  <a:ea typeface="+mj-ea"/>
                </a:rPr>
                <a:t>차량 보유 대수 증가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75EA9CF4-4B02-4D79-9686-A8B683FEB8DB}"/>
              </a:ext>
            </a:extLst>
          </p:cNvPr>
          <p:cNvGrpSpPr/>
          <p:nvPr/>
        </p:nvGrpSpPr>
        <p:grpSpPr>
          <a:xfrm>
            <a:off x="4593024" y="4925264"/>
            <a:ext cx="3005952" cy="1027894"/>
            <a:chOff x="572539" y="5390664"/>
            <a:chExt cx="3005952" cy="1027894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3EEFA88-3BDB-4986-A4E8-1D056235E726}"/>
                </a:ext>
              </a:extLst>
            </p:cNvPr>
            <p:cNvSpPr txBox="1"/>
            <p:nvPr/>
          </p:nvSpPr>
          <p:spPr>
            <a:xfrm>
              <a:off x="631683" y="5895338"/>
              <a:ext cx="288765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1400" spc="-150" dirty="0">
                  <a:solidFill>
                    <a:srgbClr val="393939"/>
                  </a:solidFill>
                </a:rPr>
                <a:t>2010</a:t>
              </a:r>
              <a:r>
                <a:rPr lang="ko-KR" altLang="en-US" sz="1400" spc="-150" dirty="0">
                  <a:solidFill>
                    <a:srgbClr val="393939"/>
                  </a:solidFill>
                </a:rPr>
                <a:t>년 부터 하루 평균 </a:t>
              </a:r>
              <a:r>
                <a:rPr lang="en-US" altLang="ko-KR" sz="1400" spc="-150" dirty="0">
                  <a:solidFill>
                    <a:srgbClr val="393939"/>
                  </a:solidFill>
                </a:rPr>
                <a:t>600</a:t>
              </a:r>
              <a:r>
                <a:rPr lang="ko-KR" altLang="en-US" sz="1400" spc="-150" dirty="0">
                  <a:solidFill>
                    <a:srgbClr val="393939"/>
                  </a:solidFill>
                </a:rPr>
                <a:t>건 이상의 교통사고가 발생</a:t>
              </a:r>
              <a:r>
                <a:rPr lang="en-US" altLang="ko-KR" sz="1400" spc="-150" dirty="0">
                  <a:solidFill>
                    <a:srgbClr val="393939"/>
                  </a:solidFill>
                </a:rPr>
                <a:t>.</a:t>
              </a:r>
              <a:endParaRPr lang="ko-KR" altLang="en-US" sz="1400" spc="-150" dirty="0">
                <a:solidFill>
                  <a:srgbClr val="393939"/>
                </a:solidFill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D94904B-FC61-4D90-BA0A-83761D16208E}"/>
                </a:ext>
              </a:extLst>
            </p:cNvPr>
            <p:cNvSpPr txBox="1"/>
            <p:nvPr/>
          </p:nvSpPr>
          <p:spPr>
            <a:xfrm>
              <a:off x="572539" y="5390664"/>
              <a:ext cx="30059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spc="-150" dirty="0">
                  <a:solidFill>
                    <a:srgbClr val="393939"/>
                  </a:solidFill>
                  <a:latin typeface="+mj-ea"/>
                  <a:ea typeface="+mj-ea"/>
                </a:rPr>
                <a:t>매년 </a:t>
              </a:r>
              <a:r>
                <a:rPr lang="en-US" altLang="ko-KR" sz="2000" spc="-150" dirty="0">
                  <a:solidFill>
                    <a:srgbClr val="393939"/>
                  </a:solidFill>
                  <a:latin typeface="+mj-ea"/>
                  <a:ea typeface="+mj-ea"/>
                </a:rPr>
                <a:t>20</a:t>
              </a:r>
              <a:r>
                <a:rPr lang="ko-KR" altLang="en-US" sz="2000" spc="-150" dirty="0">
                  <a:solidFill>
                    <a:srgbClr val="393939"/>
                  </a:solidFill>
                  <a:latin typeface="+mj-ea"/>
                  <a:ea typeface="+mj-ea"/>
                </a:rPr>
                <a:t>만 건 이상의 교통사고</a:t>
              </a: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FD953C9B-2611-4FE6-8766-B55AD80C0402}"/>
              </a:ext>
            </a:extLst>
          </p:cNvPr>
          <p:cNvGrpSpPr/>
          <p:nvPr/>
        </p:nvGrpSpPr>
        <p:grpSpPr>
          <a:xfrm>
            <a:off x="8448567" y="4925264"/>
            <a:ext cx="3111749" cy="1027894"/>
            <a:chOff x="519638" y="5390664"/>
            <a:chExt cx="3111749" cy="1027894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9E4B137-9F3C-4A3B-863C-2DA04F463D9A}"/>
                </a:ext>
              </a:extLst>
            </p:cNvPr>
            <p:cNvSpPr txBox="1"/>
            <p:nvPr/>
          </p:nvSpPr>
          <p:spPr>
            <a:xfrm>
              <a:off x="519639" y="5895338"/>
              <a:ext cx="299969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400" spc="-150" dirty="0">
                  <a:solidFill>
                    <a:srgbClr val="393939"/>
                  </a:solidFill>
                </a:rPr>
                <a:t>사고 발생시 주변 차량의 블랙박스 영상</a:t>
              </a:r>
              <a:r>
                <a:rPr lang="en-US" altLang="ko-KR" sz="1400" spc="-150" dirty="0">
                  <a:solidFill>
                    <a:srgbClr val="393939"/>
                  </a:solidFill>
                </a:rPr>
                <a:t>, </a:t>
              </a:r>
              <a:r>
                <a:rPr lang="ko-KR" altLang="en-US" sz="1400" spc="-150" dirty="0">
                  <a:solidFill>
                    <a:srgbClr val="393939"/>
                  </a:solidFill>
                </a:rPr>
                <a:t>도로 </a:t>
              </a:r>
              <a:r>
                <a:rPr lang="en-US" altLang="ko-KR" sz="1400" spc="-150" dirty="0">
                  <a:solidFill>
                    <a:srgbClr val="393939"/>
                  </a:solidFill>
                </a:rPr>
                <a:t>CCTV</a:t>
              </a:r>
              <a:r>
                <a:rPr lang="ko-KR" altLang="en-US" sz="1400" spc="-150" dirty="0">
                  <a:solidFill>
                    <a:srgbClr val="393939"/>
                  </a:solidFill>
                </a:rPr>
                <a:t>등 시각적 데이터에 의존</a:t>
              </a:r>
              <a:r>
                <a:rPr lang="en-US" altLang="ko-KR" sz="1400" spc="-150" dirty="0">
                  <a:solidFill>
                    <a:srgbClr val="393939"/>
                  </a:solidFill>
                </a:rPr>
                <a:t>.</a:t>
              </a:r>
              <a:endParaRPr lang="ko-KR" altLang="en-US" sz="1400" spc="-150" dirty="0">
                <a:solidFill>
                  <a:srgbClr val="393939"/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54D8DDC-AAEE-433E-AB6D-A55B54CF21F5}"/>
                </a:ext>
              </a:extLst>
            </p:cNvPr>
            <p:cNvSpPr txBox="1"/>
            <p:nvPr/>
          </p:nvSpPr>
          <p:spPr>
            <a:xfrm>
              <a:off x="519638" y="5390664"/>
              <a:ext cx="311174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spc="-150" dirty="0">
                  <a:solidFill>
                    <a:srgbClr val="393939"/>
                  </a:solidFill>
                  <a:latin typeface="+mj-ea"/>
                  <a:ea typeface="+mj-ea"/>
                </a:rPr>
                <a:t>시각 정보에 의존하는 사고처리</a:t>
              </a:r>
            </a:p>
          </p:txBody>
        </p:sp>
      </p:grpSp>
      <p:pic>
        <p:nvPicPr>
          <p:cNvPr id="9" name="내용 개체 틀 4">
            <a:extLst>
              <a:ext uri="{FF2B5EF4-FFF2-40B4-BE49-F238E27FC236}">
                <a16:creationId xmlns:a16="http://schemas.microsoft.com/office/drawing/2014/main" id="{83C2773F-38F9-441E-8A17-99927181F6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7096" y="1101271"/>
            <a:ext cx="3174904" cy="18172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03BF57B-8E7A-42B0-B794-27D511D2813F}"/>
              </a:ext>
            </a:extLst>
          </p:cNvPr>
          <p:cNvSpPr txBox="1"/>
          <p:nvPr/>
        </p:nvSpPr>
        <p:spPr>
          <a:xfrm>
            <a:off x="339536" y="1264666"/>
            <a:ext cx="32207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프로젝트 주제 선정 배경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55A1E9B-9480-4AF1-80E5-541581327D62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96BE42BA-E4C2-4423-AD5C-FF6C542B3568}"/>
              </a:ext>
            </a:extLst>
          </p:cNvPr>
          <p:cNvPicPr/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31894" y="2542965"/>
            <a:ext cx="5256813" cy="164503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aphicFrame>
        <p:nvGraphicFramePr>
          <p:cNvPr id="22" name="차트 21">
            <a:extLst>
              <a:ext uri="{FF2B5EF4-FFF2-40B4-BE49-F238E27FC236}">
                <a16:creationId xmlns:a16="http://schemas.microsoft.com/office/drawing/2014/main" id="{C6D57E65-1981-49D4-95D3-9466FD0CE60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79980722"/>
              </p:ext>
            </p:extLst>
          </p:nvPr>
        </p:nvGraphicFramePr>
        <p:xfrm>
          <a:off x="5888496" y="2404788"/>
          <a:ext cx="5671820" cy="2489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5361717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516B16C-6FD8-4E17-840D-540BC19AE5F2}"/>
              </a:ext>
            </a:extLst>
          </p:cNvPr>
          <p:cNvSpPr txBox="1"/>
          <p:nvPr/>
        </p:nvSpPr>
        <p:spPr>
          <a:xfrm>
            <a:off x="875104" y="101916"/>
            <a:ext cx="25506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개요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72A85DE-F4BC-456B-B76E-F4197F593E19}"/>
              </a:ext>
            </a:extLst>
          </p:cNvPr>
          <p:cNvSpPr txBox="1"/>
          <p:nvPr/>
        </p:nvSpPr>
        <p:spPr>
          <a:xfrm>
            <a:off x="875104" y="676096"/>
            <a:ext cx="6142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Outline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8C0FF6-021A-47C3-877D-977D0C627BFF}"/>
              </a:ext>
            </a:extLst>
          </p:cNvPr>
          <p:cNvSpPr txBox="1"/>
          <p:nvPr/>
        </p:nvSpPr>
        <p:spPr>
          <a:xfrm>
            <a:off x="339536" y="1264666"/>
            <a:ext cx="19447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프로젝트 목표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1FBB414-DDC7-4CE7-B11F-E0B7A0D1F8CB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5ED5BF0-47BD-4C09-B689-65B4891AAF8E}"/>
              </a:ext>
            </a:extLst>
          </p:cNvPr>
          <p:cNvSpPr txBox="1"/>
          <p:nvPr/>
        </p:nvSpPr>
        <p:spPr>
          <a:xfrm>
            <a:off x="503591" y="4902204"/>
            <a:ext cx="9366549" cy="1261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dirty="0">
                <a:ea typeface="맑은 고딕" panose="020B0503020000020004" pitchFamily="50" charset="-127"/>
                <a:cs typeface="Times New Roman" panose="02020603050405020304" pitchFamily="18" charset="0"/>
              </a:rPr>
              <a:t>졸업 과제 진행</a:t>
            </a:r>
            <a:r>
              <a:rPr lang="en-US" altLang="ko-KR" sz="2000" dirty="0">
                <a:ea typeface="맑은 고딕" panose="020B0503020000020004" pitchFamily="50" charset="-127"/>
                <a:cs typeface="Times New Roman" panose="02020603050405020304" pitchFamily="18" charset="0"/>
              </a:rPr>
              <a:t>: </a:t>
            </a:r>
          </a:p>
          <a:p>
            <a:r>
              <a:rPr lang="en-US" altLang="ko-KR" sz="2000" dirty="0">
                <a:ea typeface="맑은 고딕" panose="020B0503020000020004" pitchFamily="50" charset="-127"/>
                <a:cs typeface="Times New Roman" panose="02020603050405020304" pitchFamily="18" charset="0"/>
              </a:rPr>
              <a:t>	- </a:t>
            </a:r>
            <a:r>
              <a:rPr lang="ko-KR" altLang="en-US" dirty="0">
                <a:ea typeface="맑은 고딕" panose="020B0503020000020004" pitchFamily="50" charset="-127"/>
                <a:cs typeface="Times New Roman" panose="02020603050405020304" pitchFamily="18" charset="0"/>
              </a:rPr>
              <a:t>학습으로 </a:t>
            </a:r>
            <a:r>
              <a:rPr lang="ko-KR" altLang="ko-KR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차량 시뮬레이션 프로그램의 차량 센서 데이터를 사용 </a:t>
            </a:r>
            <a:endParaRPr lang="en-US" altLang="ko-KR" dirty="0">
              <a:effectLst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r>
              <a:rPr lang="en-US" altLang="ko-KR" dirty="0">
                <a:ea typeface="맑은 고딕" panose="020B0503020000020004" pitchFamily="50" charset="-127"/>
                <a:cs typeface="Times New Roman" panose="02020603050405020304" pitchFamily="18" charset="0"/>
              </a:rPr>
              <a:t>	- </a:t>
            </a:r>
            <a:r>
              <a:rPr lang="en-US" altLang="ko-KR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Sim2Real </a:t>
            </a:r>
            <a:r>
              <a:rPr lang="ko-KR" altLang="ko-KR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기술을 적용하여 실제 차량의 센서데이터와 비슷하게 가공</a:t>
            </a:r>
            <a:endParaRPr lang="en-US" altLang="ko-KR" dirty="0">
              <a:effectLst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r>
              <a:rPr lang="en-US" altLang="ko-KR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	- </a:t>
            </a:r>
            <a:r>
              <a:rPr lang="ko-KR" altLang="en-US" dirty="0">
                <a:ea typeface="맑은 고딕" panose="020B0503020000020004" pitchFamily="50" charset="-127"/>
                <a:cs typeface="Times New Roman" panose="02020603050405020304" pitchFamily="18" charset="0"/>
              </a:rPr>
              <a:t>예측 데이터로써</a:t>
            </a:r>
            <a:r>
              <a:rPr lang="ko-KR" altLang="ko-KR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 실제 차량 데이터를 사용한다</a:t>
            </a:r>
            <a:r>
              <a:rPr lang="en-US" altLang="ko-KR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2029254-A2C8-4014-ACFC-F2EDA40C689B}"/>
              </a:ext>
            </a:extLst>
          </p:cNvPr>
          <p:cNvSpPr txBox="1"/>
          <p:nvPr/>
        </p:nvSpPr>
        <p:spPr>
          <a:xfrm>
            <a:off x="503591" y="3156212"/>
            <a:ext cx="6680547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기존 진행 연구</a:t>
            </a:r>
            <a:r>
              <a:rPr lang="en-US" altLang="ko-KR" sz="2000" dirty="0"/>
              <a:t>: </a:t>
            </a:r>
          </a:p>
          <a:p>
            <a:r>
              <a:rPr lang="en-US" altLang="ko-KR" sz="2000" dirty="0"/>
              <a:t>	</a:t>
            </a:r>
            <a:r>
              <a:rPr lang="ko-KR" altLang="en-US" dirty="0"/>
              <a:t>실시간 운전자 행동 분석을 위한 차량 상태 인식 </a:t>
            </a:r>
            <a:endParaRPr lang="en-US" altLang="ko-KR" dirty="0"/>
          </a:p>
          <a:p>
            <a:r>
              <a:rPr lang="en-US" altLang="ko-KR" dirty="0"/>
              <a:t>	</a:t>
            </a:r>
            <a:r>
              <a:rPr lang="ko-KR" altLang="en-US" dirty="0"/>
              <a:t>온</a:t>
            </a:r>
            <a:r>
              <a:rPr lang="en-US" altLang="ko-KR" dirty="0"/>
              <a:t>-</a:t>
            </a:r>
            <a:r>
              <a:rPr lang="ko-KR" altLang="en-US" dirty="0"/>
              <a:t>디바이스 딥 러닝 시스템의 설계 및 구현</a:t>
            </a:r>
            <a:endParaRPr lang="en-US" altLang="ko-KR" dirty="0"/>
          </a:p>
          <a:p>
            <a:r>
              <a:rPr lang="en-US" altLang="ko-KR" dirty="0"/>
              <a:t>	</a:t>
            </a:r>
            <a:r>
              <a:rPr lang="en-US" altLang="ko-KR" sz="1400" dirty="0">
                <a:hlinkClick r:id="rId2"/>
              </a:rPr>
              <a:t>http://www.dbpia.co.kr/journal/articleDetail?nodeId=NODE09346417</a:t>
            </a:r>
            <a:endParaRPr lang="en-US" altLang="ko-KR" sz="1400" dirty="0"/>
          </a:p>
          <a:p>
            <a:r>
              <a:rPr lang="en-US" altLang="ko-KR" dirty="0"/>
              <a:t>   	</a:t>
            </a:r>
            <a:r>
              <a:rPr lang="ko-KR" altLang="en-US" dirty="0"/>
              <a:t>위 연구는 학습과 예측 모두 실제 차량</a:t>
            </a:r>
            <a:r>
              <a:rPr lang="en-US" altLang="ko-KR" dirty="0"/>
              <a:t> </a:t>
            </a:r>
            <a:r>
              <a:rPr lang="ko-KR" altLang="en-US" dirty="0"/>
              <a:t>데이터를 사용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3A37EA-3382-4A0E-927B-C482CDD40D99}"/>
              </a:ext>
            </a:extLst>
          </p:cNvPr>
          <p:cNvSpPr txBox="1"/>
          <p:nvPr/>
        </p:nvSpPr>
        <p:spPr>
          <a:xfrm>
            <a:off x="503591" y="1933440"/>
            <a:ext cx="936654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dirty="0">
                <a:ea typeface="맑은 고딕" panose="020B0503020000020004" pitchFamily="50" charset="-127"/>
                <a:cs typeface="Times New Roman" panose="02020603050405020304" pitchFamily="18" charset="0"/>
              </a:rPr>
              <a:t>졸업 과제 목표</a:t>
            </a:r>
            <a:r>
              <a:rPr lang="en-US" altLang="ko-KR" sz="2000" dirty="0">
                <a:ea typeface="맑은 고딕" panose="020B0503020000020004" pitchFamily="50" charset="-127"/>
                <a:cs typeface="Times New Roman" panose="02020603050405020304" pitchFamily="18" charset="0"/>
              </a:rPr>
              <a:t>: </a:t>
            </a:r>
          </a:p>
          <a:p>
            <a:r>
              <a:rPr lang="en-US" altLang="ko-KR" sz="2000" dirty="0">
                <a:ea typeface="맑은 고딕" panose="020B0503020000020004" pitchFamily="50" charset="-127"/>
                <a:cs typeface="Times New Roman" panose="02020603050405020304" pitchFamily="18" charset="0"/>
              </a:rPr>
              <a:t>	</a:t>
            </a:r>
            <a:r>
              <a:rPr lang="ko-KR" altLang="en-US" dirty="0">
                <a:ea typeface="맑은 고딕" panose="020B0503020000020004" pitchFamily="50" charset="-127"/>
                <a:cs typeface="Times New Roman" panose="02020603050405020304" pitchFamily="18" charset="0"/>
              </a:rPr>
              <a:t>실제 차량 데이터와 시뮬레이터 차량 데이터에서 모두 동작이 가능한 </a:t>
            </a:r>
            <a:endParaRPr lang="en-US" altLang="ko-KR" dirty="0"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r>
              <a:rPr lang="en-US" altLang="ko-KR" dirty="0">
                <a:ea typeface="맑은 고딕" panose="020B0503020000020004" pitchFamily="50" charset="-127"/>
                <a:cs typeface="Times New Roman" panose="02020603050405020304" pitchFamily="18" charset="0"/>
              </a:rPr>
              <a:t>	Sim2Real </a:t>
            </a:r>
            <a:r>
              <a:rPr lang="ko-KR" altLang="en-US" dirty="0">
                <a:ea typeface="맑은 고딕" panose="020B0503020000020004" pitchFamily="50" charset="-127"/>
                <a:cs typeface="Times New Roman" panose="02020603050405020304" pitchFamily="18" charset="0"/>
              </a:rPr>
              <a:t>딥러닝 기반 자동차 동작 인식 모델 제작 </a:t>
            </a:r>
            <a:endParaRPr lang="ko-KR" altLang="en-US" dirty="0"/>
          </a:p>
        </p:txBody>
      </p:sp>
      <p:pic>
        <p:nvPicPr>
          <p:cNvPr id="9" name="그림 8" descr="건물, 창문, 벽돌이(가) 표시된 사진&#10;&#10;자동 생성된 설명">
            <a:extLst>
              <a:ext uri="{FF2B5EF4-FFF2-40B4-BE49-F238E27FC236}">
                <a16:creationId xmlns:a16="http://schemas.microsoft.com/office/drawing/2014/main" id="{DB27B9BE-08C6-444A-822F-D3B497A787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3497" y="1369708"/>
            <a:ext cx="2143125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0890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D9750606-1D89-4C34-A9AB-8299E544D955}"/>
              </a:ext>
            </a:extLst>
          </p:cNvPr>
          <p:cNvGrpSpPr/>
          <p:nvPr/>
        </p:nvGrpSpPr>
        <p:grpSpPr>
          <a:xfrm>
            <a:off x="749034" y="2006054"/>
            <a:ext cx="10693932" cy="4423904"/>
            <a:chOff x="867266" y="1833334"/>
            <a:chExt cx="10693932" cy="4423904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84F98EF-9EE9-4089-90AE-839B328B2B4F}"/>
                </a:ext>
              </a:extLst>
            </p:cNvPr>
            <p:cNvSpPr/>
            <p:nvPr/>
          </p:nvSpPr>
          <p:spPr>
            <a:xfrm>
              <a:off x="875103" y="1833334"/>
              <a:ext cx="5292000" cy="2160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BAC8F4E8-0871-4ECC-9B39-5D08742E1A1F}"/>
                </a:ext>
              </a:extLst>
            </p:cNvPr>
            <p:cNvSpPr/>
            <p:nvPr/>
          </p:nvSpPr>
          <p:spPr>
            <a:xfrm>
              <a:off x="6269198" y="1833334"/>
              <a:ext cx="5292000" cy="216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0D48896A-8D1E-4371-B4BF-5446DD9A3F3C}"/>
                </a:ext>
              </a:extLst>
            </p:cNvPr>
            <p:cNvSpPr/>
            <p:nvPr/>
          </p:nvSpPr>
          <p:spPr>
            <a:xfrm>
              <a:off x="867266" y="4097238"/>
              <a:ext cx="5292000" cy="2160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AEC4AD49-1006-4BDA-8308-99F46C8B22F5}"/>
                </a:ext>
              </a:extLst>
            </p:cNvPr>
            <p:cNvSpPr/>
            <p:nvPr/>
          </p:nvSpPr>
          <p:spPr>
            <a:xfrm>
              <a:off x="6269198" y="4097238"/>
              <a:ext cx="5292000" cy="21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C008B03C-DDF9-4272-B672-0457BF0EDB7C}"/>
                </a:ext>
              </a:extLst>
            </p:cNvPr>
            <p:cNvGrpSpPr/>
            <p:nvPr/>
          </p:nvGrpSpPr>
          <p:grpSpPr>
            <a:xfrm>
              <a:off x="5039339" y="2864298"/>
              <a:ext cx="2328649" cy="2328649"/>
              <a:chOff x="5039339" y="2864298"/>
              <a:chExt cx="2328649" cy="2328649"/>
            </a:xfrm>
          </p:grpSpPr>
          <p:sp>
            <p:nvSpPr>
              <p:cNvPr id="13" name="다이아몬드 12">
                <a:extLst>
                  <a:ext uri="{FF2B5EF4-FFF2-40B4-BE49-F238E27FC236}">
                    <a16:creationId xmlns:a16="http://schemas.microsoft.com/office/drawing/2014/main" id="{AA7D6DF9-47AF-4543-8168-1EFBB283B875}"/>
                  </a:ext>
                </a:extLst>
              </p:cNvPr>
              <p:cNvSpPr/>
              <p:nvPr/>
            </p:nvSpPr>
            <p:spPr>
              <a:xfrm>
                <a:off x="5039339" y="2864298"/>
                <a:ext cx="2328649" cy="2328649"/>
              </a:xfrm>
              <a:prstGeom prst="diamond">
                <a:avLst/>
              </a:prstGeom>
              <a:solidFill>
                <a:schemeClr val="bg2">
                  <a:lumMod val="25000"/>
                  <a:alpha val="7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21F127A-59DA-44CD-8865-9EDDC08EE1E1}"/>
                  </a:ext>
                </a:extLst>
              </p:cNvPr>
              <p:cNvSpPr txBox="1"/>
              <p:nvPr/>
            </p:nvSpPr>
            <p:spPr>
              <a:xfrm>
                <a:off x="5208392" y="3752899"/>
                <a:ext cx="1953761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3200" b="1" dirty="0">
                    <a:solidFill>
                      <a:schemeClr val="bg1"/>
                    </a:solidFill>
                  </a:rPr>
                  <a:t>Sim2Real</a:t>
                </a:r>
                <a:endParaRPr lang="ko-KR" altLang="en-US" sz="3200" b="1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6BB9239-49E1-4522-BB24-0C09E4D47711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11199C9-218E-49C9-8441-839AA7ED46EF}"/>
              </a:ext>
            </a:extLst>
          </p:cNvPr>
          <p:cNvSpPr txBox="1"/>
          <p:nvPr/>
        </p:nvSpPr>
        <p:spPr>
          <a:xfrm>
            <a:off x="1182239" y="2228864"/>
            <a:ext cx="4540025" cy="15622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spc="-150" dirty="0">
                <a:solidFill>
                  <a:schemeClr val="bg1"/>
                </a:solidFill>
                <a:latin typeface="+mn-ea"/>
              </a:rPr>
              <a:t>Q. Sim2Real</a:t>
            </a:r>
            <a:r>
              <a:rPr lang="ko-KR" altLang="en-US" sz="1600" spc="-150" dirty="0">
                <a:solidFill>
                  <a:schemeClr val="bg1"/>
                </a:solidFill>
                <a:latin typeface="+mn-ea"/>
              </a:rPr>
              <a:t>이란</a:t>
            </a:r>
            <a:r>
              <a:rPr lang="en-US" altLang="ko-KR" sz="1600" spc="-150" dirty="0">
                <a:solidFill>
                  <a:schemeClr val="bg1"/>
                </a:solidFill>
                <a:latin typeface="+mn-ea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en-US" altLang="ko-KR" sz="1600" spc="-150" dirty="0">
                <a:solidFill>
                  <a:schemeClr val="bg1"/>
                </a:solidFill>
                <a:latin typeface="+mn-ea"/>
              </a:rPr>
              <a:t>A. Simulation to Real world</a:t>
            </a:r>
          </a:p>
          <a:p>
            <a:pPr>
              <a:lnSpc>
                <a:spcPct val="150000"/>
              </a:lnSpc>
            </a:pPr>
            <a:r>
              <a:rPr lang="ko-KR" altLang="en-US" sz="1600" spc="-150" dirty="0">
                <a:solidFill>
                  <a:schemeClr val="bg1"/>
                </a:solidFill>
                <a:latin typeface="+mn-ea"/>
              </a:rPr>
              <a:t>시뮬레이션 프로그램 등에서 얻어낸 가상의 데이터로</a:t>
            </a:r>
            <a:endParaRPr lang="en-US" altLang="ko-KR" sz="1600" spc="-150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600" spc="-150" dirty="0">
                <a:solidFill>
                  <a:schemeClr val="bg1"/>
                </a:solidFill>
                <a:latin typeface="+mn-ea"/>
              </a:rPr>
              <a:t>실제 데이터를 대체</a:t>
            </a:r>
            <a:r>
              <a:rPr lang="en-US" altLang="ko-KR" sz="1600" spc="-150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609BBFB-FF4B-4C8C-95E0-A9087F31767C}"/>
              </a:ext>
            </a:extLst>
          </p:cNvPr>
          <p:cNvSpPr txBox="1"/>
          <p:nvPr/>
        </p:nvSpPr>
        <p:spPr>
          <a:xfrm>
            <a:off x="6648946" y="2262013"/>
            <a:ext cx="4273927" cy="11526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1600" spc="-150" dirty="0">
                <a:solidFill>
                  <a:schemeClr val="bg1"/>
                </a:solidFill>
                <a:latin typeface="+mn-ea"/>
              </a:rPr>
              <a:t>System Identification</a:t>
            </a:r>
          </a:p>
          <a:p>
            <a:pPr>
              <a:lnSpc>
                <a:spcPct val="150000"/>
              </a:lnSpc>
            </a:pPr>
            <a:r>
              <a:rPr lang="ko-KR" altLang="en-US" sz="1600" spc="-150" dirty="0">
                <a:solidFill>
                  <a:schemeClr val="bg1"/>
                </a:solidFill>
                <a:latin typeface="+mn-ea"/>
              </a:rPr>
              <a:t>데이터 추출 프로그램을 개량하여 </a:t>
            </a:r>
            <a:endParaRPr lang="en-US" altLang="ko-KR" sz="1600" spc="-150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600" spc="-150" dirty="0">
                <a:solidFill>
                  <a:schemeClr val="bg1"/>
                </a:solidFill>
                <a:latin typeface="+mn-ea"/>
              </a:rPr>
              <a:t>실제 데이터와 유사한  테스트 데이터를 만들어 냄</a:t>
            </a:r>
            <a:endParaRPr lang="en-US" altLang="ko-KR" sz="1600" spc="-15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28F6BC-74DE-416E-B3AB-69A9ABC75101}"/>
              </a:ext>
            </a:extLst>
          </p:cNvPr>
          <p:cNvSpPr txBox="1"/>
          <p:nvPr/>
        </p:nvSpPr>
        <p:spPr>
          <a:xfrm>
            <a:off x="875104" y="101916"/>
            <a:ext cx="25506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개요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5AEA0A-114A-4C7F-A406-CC3F442C88E8}"/>
              </a:ext>
            </a:extLst>
          </p:cNvPr>
          <p:cNvSpPr txBox="1"/>
          <p:nvPr/>
        </p:nvSpPr>
        <p:spPr>
          <a:xfrm>
            <a:off x="875104" y="676096"/>
            <a:ext cx="6142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Outline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85CAF0-6FD4-4548-8D2F-D785E5B124F3}"/>
              </a:ext>
            </a:extLst>
          </p:cNvPr>
          <p:cNvSpPr txBox="1"/>
          <p:nvPr/>
        </p:nvSpPr>
        <p:spPr>
          <a:xfrm>
            <a:off x="339536" y="1264666"/>
            <a:ext cx="25827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프로젝트 배경 지식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F6E8C3F-BDEE-470E-AFE3-287A4036CCD2}"/>
              </a:ext>
            </a:extLst>
          </p:cNvPr>
          <p:cNvSpPr txBox="1"/>
          <p:nvPr/>
        </p:nvSpPr>
        <p:spPr>
          <a:xfrm>
            <a:off x="1182239" y="4749554"/>
            <a:ext cx="4778872" cy="11526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 startAt="2"/>
            </a:pPr>
            <a:r>
              <a:rPr lang="en-US" altLang="ko-KR" sz="1600" spc="-150" dirty="0">
                <a:solidFill>
                  <a:schemeClr val="bg1"/>
                </a:solidFill>
                <a:latin typeface="+mn-ea"/>
              </a:rPr>
              <a:t>Domain</a:t>
            </a:r>
            <a:r>
              <a:rPr lang="ko-KR" altLang="en-US" sz="1600" spc="-150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1600" spc="-150" dirty="0">
                <a:solidFill>
                  <a:schemeClr val="bg1"/>
                </a:solidFill>
                <a:latin typeface="+mn-ea"/>
              </a:rPr>
              <a:t>Randomization</a:t>
            </a:r>
          </a:p>
          <a:p>
            <a:pPr>
              <a:lnSpc>
                <a:spcPct val="150000"/>
              </a:lnSpc>
            </a:pPr>
            <a:r>
              <a:rPr lang="ko-KR" altLang="en-US" sz="1600" spc="-150" dirty="0">
                <a:solidFill>
                  <a:schemeClr val="bg1"/>
                </a:solidFill>
                <a:latin typeface="+mn-ea"/>
              </a:rPr>
              <a:t>일정 개수의 데이터를 추출해 낸 뒤</a:t>
            </a:r>
            <a:endParaRPr lang="en-US" altLang="ko-KR" sz="1600" spc="-150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600" spc="-150" dirty="0">
                <a:solidFill>
                  <a:schemeClr val="bg1"/>
                </a:solidFill>
                <a:latin typeface="+mn-ea"/>
              </a:rPr>
              <a:t>알고리즘을 통해 랜덤하게 조정된 데이터들을 만들어 냄</a:t>
            </a:r>
            <a:endParaRPr lang="en-US" altLang="ko-KR" sz="1600" spc="-15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C0E2C67-8255-4D95-BB50-CC07C09B4F65}"/>
              </a:ext>
            </a:extLst>
          </p:cNvPr>
          <p:cNvSpPr txBox="1"/>
          <p:nvPr/>
        </p:nvSpPr>
        <p:spPr>
          <a:xfrm>
            <a:off x="6648946" y="4765875"/>
            <a:ext cx="4671472" cy="11526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 startAt="3"/>
            </a:pPr>
            <a:r>
              <a:rPr lang="en-US" altLang="ko-KR" sz="1600" spc="-150" dirty="0">
                <a:latin typeface="+mn-ea"/>
              </a:rPr>
              <a:t>Data</a:t>
            </a:r>
            <a:r>
              <a:rPr lang="ko-KR" altLang="en-US" sz="1600" spc="-150" dirty="0">
                <a:latin typeface="+mn-ea"/>
              </a:rPr>
              <a:t> </a:t>
            </a:r>
            <a:r>
              <a:rPr lang="en-US" altLang="ko-KR" sz="1600" spc="-150" dirty="0">
                <a:latin typeface="+mn-ea"/>
              </a:rPr>
              <a:t>Adaptation</a:t>
            </a:r>
          </a:p>
          <a:p>
            <a:pPr>
              <a:lnSpc>
                <a:spcPct val="150000"/>
              </a:lnSpc>
            </a:pPr>
            <a:r>
              <a:rPr lang="ko-KR" altLang="en-US" sz="1600" spc="-150" dirty="0">
                <a:latin typeface="+mn-ea"/>
              </a:rPr>
              <a:t>시뮬레이션 프로그램에서 데이터를 추출해내고</a:t>
            </a:r>
            <a:endParaRPr lang="en-US" altLang="ko-KR" sz="1600" spc="-15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600" spc="-150" dirty="0">
                <a:latin typeface="+mn-ea"/>
              </a:rPr>
              <a:t>이를 후처리를 통해 실제 데이터와 비슷하게 만들어 냄</a:t>
            </a:r>
            <a:r>
              <a:rPr lang="en-US" altLang="ko-KR" sz="1600" spc="-150" dirty="0">
                <a:latin typeface="+mn-ea"/>
              </a:rPr>
              <a:t>.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F5FF785-2FA4-4E2E-8826-E42A7C026248}"/>
              </a:ext>
            </a:extLst>
          </p:cNvPr>
          <p:cNvSpPr/>
          <p:nvPr/>
        </p:nvSpPr>
        <p:spPr>
          <a:xfrm>
            <a:off x="6648946" y="4749554"/>
            <a:ext cx="4676280" cy="1298882"/>
          </a:xfrm>
          <a:prstGeom prst="rect">
            <a:avLst/>
          </a:prstGeom>
          <a:noFill/>
          <a:ln w="57150">
            <a:solidFill>
              <a:srgbClr val="00528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48058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9A63C56D-44BF-4D21-99C0-A92F8AE7EA9B}"/>
              </a:ext>
            </a:extLst>
          </p:cNvPr>
          <p:cNvGrpSpPr/>
          <p:nvPr/>
        </p:nvGrpSpPr>
        <p:grpSpPr>
          <a:xfrm>
            <a:off x="1080220" y="5541147"/>
            <a:ext cx="2038350" cy="383949"/>
            <a:chOff x="2028825" y="5485953"/>
            <a:chExt cx="2038350" cy="383949"/>
          </a:xfrm>
        </p:grpSpPr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B26C93B2-28CD-450E-926E-80DE67A2B29A}"/>
                </a:ext>
              </a:extLst>
            </p:cNvPr>
            <p:cNvCxnSpPr/>
            <p:nvPr/>
          </p:nvCxnSpPr>
          <p:spPr>
            <a:xfrm>
              <a:off x="2028825" y="5485953"/>
              <a:ext cx="203835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C4EDC6A-0FB7-4BD8-8BA0-9A3CA0735EA1}"/>
                </a:ext>
              </a:extLst>
            </p:cNvPr>
            <p:cNvSpPr txBox="1"/>
            <p:nvPr/>
          </p:nvSpPr>
          <p:spPr>
            <a:xfrm>
              <a:off x="2049972" y="5562125"/>
              <a:ext cx="19960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latin typeface="Arial" panose="020B0604020202020204" pitchFamily="34" charset="0"/>
                  <a:cs typeface="Arial" panose="020B0604020202020204" pitchFamily="34" charset="0"/>
                </a:rPr>
                <a:t>Simulator Environment</a:t>
              </a:r>
              <a:endParaRPr lang="ko-KR" alt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834042EA-EEC1-46AB-A174-BD6A75CE1C41}"/>
              </a:ext>
            </a:extLst>
          </p:cNvPr>
          <p:cNvGrpSpPr/>
          <p:nvPr/>
        </p:nvGrpSpPr>
        <p:grpSpPr>
          <a:xfrm>
            <a:off x="3744623" y="5541147"/>
            <a:ext cx="2038350" cy="403028"/>
            <a:chOff x="2028825" y="5485953"/>
            <a:chExt cx="2038350" cy="403028"/>
          </a:xfrm>
        </p:grpSpPr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815EFD1B-6F2A-4F7F-AC39-6ECBEEE2C1CD}"/>
                </a:ext>
              </a:extLst>
            </p:cNvPr>
            <p:cNvCxnSpPr/>
            <p:nvPr/>
          </p:nvCxnSpPr>
          <p:spPr>
            <a:xfrm>
              <a:off x="2028825" y="5485953"/>
              <a:ext cx="203835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F95D167-5E12-43D8-9C3C-007D498E5384}"/>
                </a:ext>
              </a:extLst>
            </p:cNvPr>
            <p:cNvSpPr txBox="1"/>
            <p:nvPr/>
          </p:nvSpPr>
          <p:spPr>
            <a:xfrm>
              <a:off x="2238458" y="5581204"/>
              <a:ext cx="161909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latin typeface="Arial" panose="020B0604020202020204" pitchFamily="34" charset="0"/>
                  <a:cs typeface="Arial" panose="020B0604020202020204" pitchFamily="34" charset="0"/>
                </a:rPr>
                <a:t>Simulator Vehicle</a:t>
              </a:r>
              <a:endParaRPr lang="ko-KR" alt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A547FCB8-5648-4539-9ADE-5546ABE5ADD5}"/>
              </a:ext>
            </a:extLst>
          </p:cNvPr>
          <p:cNvGrpSpPr/>
          <p:nvPr/>
        </p:nvGrpSpPr>
        <p:grpSpPr>
          <a:xfrm>
            <a:off x="6409026" y="5541147"/>
            <a:ext cx="2038350" cy="403028"/>
            <a:chOff x="2028825" y="5485953"/>
            <a:chExt cx="2038350" cy="403028"/>
          </a:xfrm>
        </p:grpSpPr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6B9EB5B3-D70E-43D4-AFC6-8BF37F008866}"/>
                </a:ext>
              </a:extLst>
            </p:cNvPr>
            <p:cNvCxnSpPr/>
            <p:nvPr/>
          </p:nvCxnSpPr>
          <p:spPr>
            <a:xfrm>
              <a:off x="2028825" y="5485953"/>
              <a:ext cx="203835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7FA88A2-EC37-4EBE-A526-0B8FFA3286D8}"/>
                </a:ext>
              </a:extLst>
            </p:cNvPr>
            <p:cNvSpPr txBox="1"/>
            <p:nvPr/>
          </p:nvSpPr>
          <p:spPr>
            <a:xfrm>
              <a:off x="2457262" y="5581204"/>
              <a:ext cx="118147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latin typeface="Arial" panose="020B0604020202020204" pitchFamily="34" charset="0"/>
                  <a:cs typeface="Arial" panose="020B0604020202020204" pitchFamily="34" charset="0"/>
                </a:rPr>
                <a:t>Real Vehicle</a:t>
              </a:r>
              <a:endParaRPr lang="ko-KR" alt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87EF1122-4309-412E-8DC9-B54B8EE7343A}"/>
              </a:ext>
            </a:extLst>
          </p:cNvPr>
          <p:cNvGrpSpPr/>
          <p:nvPr/>
        </p:nvGrpSpPr>
        <p:grpSpPr>
          <a:xfrm>
            <a:off x="9052283" y="5541147"/>
            <a:ext cx="2038350" cy="403028"/>
            <a:chOff x="2028825" y="5485953"/>
            <a:chExt cx="2038350" cy="403028"/>
          </a:xfrm>
        </p:grpSpPr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6F9363E6-0CAE-46B2-8B42-8178026D58BB}"/>
                </a:ext>
              </a:extLst>
            </p:cNvPr>
            <p:cNvCxnSpPr/>
            <p:nvPr/>
          </p:nvCxnSpPr>
          <p:spPr>
            <a:xfrm>
              <a:off x="2028825" y="5485953"/>
              <a:ext cx="203835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4C8DB32-D1FA-4DBD-8D29-24A7BB03C775}"/>
                </a:ext>
              </a:extLst>
            </p:cNvPr>
            <p:cNvSpPr txBox="1"/>
            <p:nvPr/>
          </p:nvSpPr>
          <p:spPr>
            <a:xfrm>
              <a:off x="2318478" y="5581204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latin typeface="Arial" panose="020B0604020202020204" pitchFamily="34" charset="0"/>
                  <a:cs typeface="Arial" panose="020B0604020202020204" pitchFamily="34" charset="0"/>
                </a:rPr>
                <a:t>OS &amp; Language</a:t>
              </a:r>
              <a:endParaRPr lang="ko-KR" alt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B654C19-A88D-4260-A0B6-7D701D3722FB}"/>
              </a:ext>
            </a:extLst>
          </p:cNvPr>
          <p:cNvSpPr/>
          <p:nvPr/>
        </p:nvSpPr>
        <p:spPr>
          <a:xfrm>
            <a:off x="839881" y="2005321"/>
            <a:ext cx="2519028" cy="335870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r>
              <a:rPr lang="en-US" altLang="ko-KR" sz="1600" dirty="0">
                <a:solidFill>
                  <a:schemeClr val="bg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Hardware: </a:t>
            </a:r>
            <a:r>
              <a:rPr lang="en-US" altLang="ko-KR" sz="1600" spc="-75" dirty="0">
                <a:solidFill>
                  <a:schemeClr val="bg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Logitech Dual-Motor Feedback Driving Force G29 Racing Wheel</a:t>
            </a:r>
          </a:p>
          <a:p>
            <a:r>
              <a:rPr lang="en-US" altLang="ko-KR" sz="1600" kern="100" dirty="0">
                <a:solidFill>
                  <a:schemeClr val="bg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Software:         </a:t>
            </a:r>
            <a:r>
              <a:rPr lang="en-US" altLang="ko-KR" sz="1600" kern="100" dirty="0" err="1">
                <a:solidFill>
                  <a:schemeClr val="bg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EuroTruck</a:t>
            </a:r>
            <a:r>
              <a:rPr lang="en-US" altLang="ko-KR" sz="1600" kern="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600" kern="100" dirty="0">
                <a:solidFill>
                  <a:schemeClr val="bg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Simulator 2</a:t>
            </a:r>
            <a:endParaRPr lang="ko-KR" altLang="ko-KR" sz="1600" kern="100" dirty="0">
              <a:solidFill>
                <a:schemeClr val="bg1"/>
              </a:solidFill>
              <a:effectLst/>
              <a:latin typeface="나눔스퀘어 Bold" panose="020B0600000101010101" pitchFamily="50" charset="-127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545E26C-547B-4515-933F-7DC40CC7672A}"/>
              </a:ext>
            </a:extLst>
          </p:cNvPr>
          <p:cNvSpPr/>
          <p:nvPr/>
        </p:nvSpPr>
        <p:spPr>
          <a:xfrm>
            <a:off x="3504284" y="2005321"/>
            <a:ext cx="2519028" cy="33587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r>
              <a:rPr lang="en-US" altLang="ko-KR" sz="16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Hyundai Elantra 2017</a:t>
            </a:r>
          </a:p>
          <a:p>
            <a:pPr algn="ctr"/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  <a:p>
            <a:pPr algn="ctr"/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  <a:p>
            <a:pPr algn="ctr"/>
            <a:endParaRPr lang="ko-KR" altLang="en-US" sz="16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4C5DABC-6DB6-478C-AE19-1CFA204533A6}"/>
              </a:ext>
            </a:extLst>
          </p:cNvPr>
          <p:cNvSpPr/>
          <p:nvPr/>
        </p:nvSpPr>
        <p:spPr>
          <a:xfrm>
            <a:off x="6168687" y="2005321"/>
            <a:ext cx="2519028" cy="335870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kern="100" dirty="0">
                <a:solidFill>
                  <a:schemeClr val="bg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Hyundai Kona 2017</a:t>
            </a:r>
          </a:p>
          <a:p>
            <a:pPr algn="ctr" latinLnBrk="1">
              <a:lnSpc>
                <a:spcPct val="107000"/>
              </a:lnSpc>
              <a:spcAft>
                <a:spcPts val="800"/>
              </a:spcAft>
            </a:pPr>
            <a:endParaRPr lang="en-US" altLang="ko-KR" sz="1600" kern="1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  <a:p>
            <a:pPr algn="ctr" latinLnBrk="1">
              <a:lnSpc>
                <a:spcPct val="107000"/>
              </a:lnSpc>
              <a:spcAft>
                <a:spcPts val="800"/>
              </a:spcAft>
            </a:pPr>
            <a:endParaRPr lang="en-US" altLang="ko-KR" sz="1600" kern="100" dirty="0">
              <a:solidFill>
                <a:schemeClr val="bg1"/>
              </a:solidFill>
              <a:effectLst/>
              <a:latin typeface="나눔스퀘어 Bold" panose="020B0600000101010101" pitchFamily="50" charset="-127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9E883B9-0077-4FD1-9A92-BDC2C9D7720E}"/>
              </a:ext>
            </a:extLst>
          </p:cNvPr>
          <p:cNvSpPr/>
          <p:nvPr/>
        </p:nvSpPr>
        <p:spPr>
          <a:xfrm>
            <a:off x="8833090" y="2005321"/>
            <a:ext cx="2519028" cy="335870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kern="100" dirty="0">
                <a:solidFill>
                  <a:schemeClr val="tx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OS: Windows 10</a:t>
            </a:r>
          </a:p>
          <a:p>
            <a:pPr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kern="100" dirty="0">
                <a:solidFill>
                  <a:schemeClr val="tx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Language: Python 3.7.5</a:t>
            </a:r>
          </a:p>
          <a:p>
            <a:pPr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kern="100" dirty="0">
                <a:solidFill>
                  <a:schemeClr val="tx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Framework: </a:t>
            </a:r>
          </a:p>
          <a:p>
            <a:pPr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kern="1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Google</a:t>
            </a:r>
            <a:r>
              <a:rPr lang="ko-KR" altLang="en-US" sz="1600" kern="1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600" kern="100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Colab</a:t>
            </a:r>
            <a:r>
              <a:rPr lang="ko-KR" altLang="en-US" sz="1600" kern="1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600" kern="1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with </a:t>
            </a:r>
            <a:r>
              <a:rPr lang="en-US" altLang="ko-KR" sz="1600" kern="100" dirty="0">
                <a:solidFill>
                  <a:schemeClr val="tx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TensorFlow 2.3.0</a:t>
            </a:r>
            <a:endParaRPr lang="ko-KR" altLang="ko-KR" sz="1600" kern="100" dirty="0">
              <a:solidFill>
                <a:schemeClr val="tx1"/>
              </a:solidFill>
              <a:effectLst/>
              <a:latin typeface="나눔스퀘어 Bold" panose="020B0600000101010101" pitchFamily="50" charset="-127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BA74F0-6F5A-4D56-87A1-1F0404D83709}"/>
              </a:ext>
            </a:extLst>
          </p:cNvPr>
          <p:cNvSpPr txBox="1"/>
          <p:nvPr/>
        </p:nvSpPr>
        <p:spPr>
          <a:xfrm>
            <a:off x="875104" y="101916"/>
            <a:ext cx="25506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개요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AE9FDC8-1C83-46AC-B727-D63F2A94FA9E}"/>
              </a:ext>
            </a:extLst>
          </p:cNvPr>
          <p:cNvSpPr txBox="1"/>
          <p:nvPr/>
        </p:nvSpPr>
        <p:spPr>
          <a:xfrm>
            <a:off x="875104" y="676096"/>
            <a:ext cx="6142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Outline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7FFF3B-3805-4EA3-9DB8-767B261305D7}"/>
              </a:ext>
            </a:extLst>
          </p:cNvPr>
          <p:cNvSpPr txBox="1"/>
          <p:nvPr/>
        </p:nvSpPr>
        <p:spPr>
          <a:xfrm>
            <a:off x="339536" y="1264666"/>
            <a:ext cx="25827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프로젝트 개발 환경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B420650-489A-45E4-B12D-9864C8BCB36F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EC0598D9-207C-4FD7-BDEE-3F5172B9870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9881" y="2005321"/>
            <a:ext cx="2519028" cy="2028734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CE6B0A77-6E77-4AE2-BD9B-A3FF491F44E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68688" y="2005321"/>
            <a:ext cx="2519027" cy="2028733"/>
          </a:xfrm>
          <a:prstGeom prst="rect">
            <a:avLst/>
          </a:prstGeom>
        </p:spPr>
      </p:pic>
      <p:pic>
        <p:nvPicPr>
          <p:cNvPr id="51" name="그림 50" descr="자동차, 도로, 건물, 실외이(가) 표시된 사진&#10;&#10;자동 생성된 설명">
            <a:extLst>
              <a:ext uri="{FF2B5EF4-FFF2-40B4-BE49-F238E27FC236}">
                <a16:creationId xmlns:a16="http://schemas.microsoft.com/office/drawing/2014/main" id="{955D10E9-7130-4C0F-B556-4DF1AD69867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04284" y="2018499"/>
            <a:ext cx="2519028" cy="2015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7710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F7D4CAC5-C74D-4BD9-B1D5-CD4B4CD7FD00}"/>
              </a:ext>
            </a:extLst>
          </p:cNvPr>
          <p:cNvSpPr/>
          <p:nvPr/>
        </p:nvSpPr>
        <p:spPr>
          <a:xfrm>
            <a:off x="0" y="0"/>
            <a:ext cx="6080766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F2568FF6-3658-4606-8829-E833E0EFB199}"/>
              </a:ext>
            </a:extLst>
          </p:cNvPr>
          <p:cNvCxnSpPr>
            <a:cxnSpLocks/>
          </p:cNvCxnSpPr>
          <p:nvPr/>
        </p:nvCxnSpPr>
        <p:spPr>
          <a:xfrm>
            <a:off x="904240" y="272434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E516EE11-98B7-4683-8EB7-F96C01FC8446}"/>
              </a:ext>
            </a:extLst>
          </p:cNvPr>
          <p:cNvCxnSpPr>
            <a:cxnSpLocks/>
          </p:cNvCxnSpPr>
          <p:nvPr/>
        </p:nvCxnSpPr>
        <p:spPr>
          <a:xfrm>
            <a:off x="904240" y="1461154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9B29B74-5530-431A-9A1D-6C360E5E40A6}"/>
              </a:ext>
            </a:extLst>
          </p:cNvPr>
          <p:cNvSpPr txBox="1"/>
          <p:nvPr/>
        </p:nvSpPr>
        <p:spPr>
          <a:xfrm>
            <a:off x="1647264" y="543629"/>
            <a:ext cx="28472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진행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6DC040-1911-4DE1-B7BA-8D50B20BC5F8}"/>
              </a:ext>
            </a:extLst>
          </p:cNvPr>
          <p:cNvSpPr txBox="1"/>
          <p:nvPr/>
        </p:nvSpPr>
        <p:spPr>
          <a:xfrm>
            <a:off x="904240" y="559018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254FAE-08CE-4857-8B7F-3E5F09F62B8E}"/>
              </a:ext>
            </a:extLst>
          </p:cNvPr>
          <p:cNvSpPr txBox="1"/>
          <p:nvPr/>
        </p:nvSpPr>
        <p:spPr>
          <a:xfrm>
            <a:off x="867081" y="2067023"/>
            <a:ext cx="446788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2000" dirty="0">
                <a:solidFill>
                  <a:schemeClr val="bg1"/>
                </a:solidFill>
              </a:rPr>
              <a:t>진행 과정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2000" dirty="0">
                <a:solidFill>
                  <a:schemeClr val="bg1"/>
                </a:solidFill>
              </a:rPr>
              <a:t>데이터 수집 및 분석 </a:t>
            </a:r>
            <a:r>
              <a:rPr lang="en-US" altLang="ko-KR" sz="2000" dirty="0">
                <a:solidFill>
                  <a:schemeClr val="bg1"/>
                </a:solidFill>
              </a:rPr>
              <a:t>(</a:t>
            </a:r>
            <a:r>
              <a:rPr lang="ko-KR" altLang="en-US" sz="2000" dirty="0" err="1">
                <a:solidFill>
                  <a:schemeClr val="bg1"/>
                </a:solidFill>
              </a:rPr>
              <a:t>방형진</a:t>
            </a:r>
            <a:r>
              <a:rPr lang="en-US" altLang="ko-KR" sz="2000" dirty="0">
                <a:solidFill>
                  <a:schemeClr val="bg1"/>
                </a:solidFill>
              </a:rPr>
              <a:t>)</a:t>
            </a:r>
          </a:p>
          <a:p>
            <a:pPr marL="342900" indent="-342900">
              <a:buAutoNum type="arabicPeriod"/>
            </a:pP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2000" dirty="0">
                <a:solidFill>
                  <a:schemeClr val="bg1"/>
                </a:solidFill>
              </a:rPr>
              <a:t>데이터 정규화 및 모델링 </a:t>
            </a:r>
            <a:r>
              <a:rPr lang="en-US" altLang="ko-KR" sz="2000" dirty="0">
                <a:solidFill>
                  <a:schemeClr val="bg1"/>
                </a:solidFill>
              </a:rPr>
              <a:t>(</a:t>
            </a:r>
            <a:r>
              <a:rPr lang="ko-KR" altLang="en-US" sz="2000" dirty="0" err="1">
                <a:solidFill>
                  <a:schemeClr val="bg1"/>
                </a:solidFill>
              </a:rPr>
              <a:t>정희석</a:t>
            </a:r>
            <a:r>
              <a:rPr lang="en-US" altLang="ko-KR" sz="2000" dirty="0">
                <a:solidFill>
                  <a:schemeClr val="bg1"/>
                </a:solidFill>
              </a:rPr>
              <a:t>)</a:t>
            </a:r>
          </a:p>
          <a:p>
            <a:pPr marL="342900" indent="-342900">
              <a:buAutoNum type="arabicPeriod"/>
            </a:pP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2000" dirty="0">
                <a:solidFill>
                  <a:schemeClr val="bg1"/>
                </a:solidFill>
              </a:rPr>
              <a:t>예측 </a:t>
            </a:r>
            <a:r>
              <a:rPr lang="en-US" altLang="ko-KR" sz="2000" dirty="0">
                <a:solidFill>
                  <a:schemeClr val="bg1"/>
                </a:solidFill>
              </a:rPr>
              <a:t>GUI</a:t>
            </a:r>
            <a:r>
              <a:rPr lang="ko-KR" altLang="en-US" sz="2000" dirty="0">
                <a:solidFill>
                  <a:schemeClr val="bg1"/>
                </a:solidFill>
              </a:rPr>
              <a:t> 프로그램 구현 </a:t>
            </a:r>
            <a:r>
              <a:rPr lang="en-US" altLang="ko-KR" sz="2000" dirty="0">
                <a:solidFill>
                  <a:schemeClr val="bg1"/>
                </a:solidFill>
              </a:rPr>
              <a:t>(</a:t>
            </a:r>
            <a:r>
              <a:rPr lang="ko-KR" altLang="en-US" sz="2000" dirty="0">
                <a:solidFill>
                  <a:schemeClr val="bg1"/>
                </a:solidFill>
              </a:rPr>
              <a:t>이석준</a:t>
            </a:r>
            <a:r>
              <a:rPr lang="en-US" altLang="ko-KR" sz="2000" dirty="0">
                <a:solidFill>
                  <a:schemeClr val="bg1"/>
                </a:solidFill>
              </a:rPr>
              <a:t>)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008F968-549A-4F77-B31F-62B3191705B6}"/>
              </a:ext>
            </a:extLst>
          </p:cNvPr>
          <p:cNvGrpSpPr/>
          <p:nvPr/>
        </p:nvGrpSpPr>
        <p:grpSpPr>
          <a:xfrm>
            <a:off x="6080766" y="0"/>
            <a:ext cx="6111235" cy="6857999"/>
            <a:chOff x="6080766" y="0"/>
            <a:chExt cx="6111235" cy="685799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D0FCFA6D-7003-4AB1-82A9-3ECB7899EC9C}"/>
                </a:ext>
              </a:extLst>
            </p:cNvPr>
            <p:cNvSpPr/>
            <p:nvPr/>
          </p:nvSpPr>
          <p:spPr>
            <a:xfrm>
              <a:off x="6080766" y="0"/>
              <a:ext cx="6111234" cy="6857999"/>
            </a:xfrm>
            <a:prstGeom prst="rect">
              <a:avLst/>
            </a:prstGeom>
            <a:solidFill>
              <a:srgbClr val="000000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" name="그림 4" descr="트럭, 버스, 엔진, 거리이(가) 표시된 사진&#10;&#10;자동 생성된 설명">
              <a:extLst>
                <a:ext uri="{FF2B5EF4-FFF2-40B4-BE49-F238E27FC236}">
                  <a16:creationId xmlns:a16="http://schemas.microsoft.com/office/drawing/2014/main" id="{782521AF-D8FE-425E-AF73-CCE8DA89EC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080767" y="665022"/>
              <a:ext cx="6111234" cy="554458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682113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28472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진행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7232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Progress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C810CA6-A713-4155-9192-FA79527A7112}"/>
              </a:ext>
            </a:extLst>
          </p:cNvPr>
          <p:cNvSpPr/>
          <p:nvPr/>
        </p:nvSpPr>
        <p:spPr>
          <a:xfrm>
            <a:off x="904240" y="2190974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3C3C7BC-6C03-443B-B698-5E7176BEDFE9}"/>
              </a:ext>
            </a:extLst>
          </p:cNvPr>
          <p:cNvSpPr/>
          <p:nvPr/>
        </p:nvSpPr>
        <p:spPr>
          <a:xfrm>
            <a:off x="904240" y="2190972"/>
            <a:ext cx="2041451" cy="6042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57296B0-0A58-4E5B-84C6-1B7686743AD4}"/>
              </a:ext>
            </a:extLst>
          </p:cNvPr>
          <p:cNvSpPr/>
          <p:nvPr/>
        </p:nvSpPr>
        <p:spPr>
          <a:xfrm>
            <a:off x="9179915" y="2190974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C2FE9D9-197F-417D-B2FC-EEA3E6976D08}"/>
              </a:ext>
            </a:extLst>
          </p:cNvPr>
          <p:cNvSpPr/>
          <p:nvPr/>
        </p:nvSpPr>
        <p:spPr>
          <a:xfrm>
            <a:off x="3662798" y="2190974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5715D77-986C-4578-B4C3-1995406A87FD}"/>
              </a:ext>
            </a:extLst>
          </p:cNvPr>
          <p:cNvSpPr/>
          <p:nvPr/>
        </p:nvSpPr>
        <p:spPr>
          <a:xfrm>
            <a:off x="6421356" y="2190974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336988E-2D8A-4342-8243-09A547E7D6EC}"/>
              </a:ext>
            </a:extLst>
          </p:cNvPr>
          <p:cNvSpPr txBox="1"/>
          <p:nvPr/>
        </p:nvSpPr>
        <p:spPr>
          <a:xfrm>
            <a:off x="3109318" y="3878174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1B8E57-B6C0-426B-9C94-D341492FF2A8}"/>
              </a:ext>
            </a:extLst>
          </p:cNvPr>
          <p:cNvSpPr txBox="1"/>
          <p:nvPr/>
        </p:nvSpPr>
        <p:spPr>
          <a:xfrm>
            <a:off x="5883522" y="3878174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0D72D13-FFF4-441B-AC91-5C4F322B8D98}"/>
              </a:ext>
            </a:extLst>
          </p:cNvPr>
          <p:cNvSpPr txBox="1"/>
          <p:nvPr/>
        </p:nvSpPr>
        <p:spPr>
          <a:xfrm>
            <a:off x="8610782" y="3878174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9991FFF-2406-4D88-A105-687CD64C8FC8}"/>
              </a:ext>
            </a:extLst>
          </p:cNvPr>
          <p:cNvSpPr txBox="1"/>
          <p:nvPr/>
        </p:nvSpPr>
        <p:spPr>
          <a:xfrm>
            <a:off x="1439991" y="2305945"/>
            <a:ext cx="938847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STEP 1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66E16B7-8F4A-40EC-8A94-87732325C658}"/>
              </a:ext>
            </a:extLst>
          </p:cNvPr>
          <p:cNvSpPr/>
          <p:nvPr/>
        </p:nvSpPr>
        <p:spPr>
          <a:xfrm>
            <a:off x="3662797" y="2190972"/>
            <a:ext cx="2041451" cy="6042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CCBDC6E-AA71-4F89-8218-BCFA028919D9}"/>
              </a:ext>
            </a:extLst>
          </p:cNvPr>
          <p:cNvSpPr txBox="1"/>
          <p:nvPr/>
        </p:nvSpPr>
        <p:spPr>
          <a:xfrm>
            <a:off x="4221792" y="2305945"/>
            <a:ext cx="938847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STEP 2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3F692817-7443-4E95-9B0C-FFD278BFB24F}"/>
              </a:ext>
            </a:extLst>
          </p:cNvPr>
          <p:cNvSpPr/>
          <p:nvPr/>
        </p:nvSpPr>
        <p:spPr>
          <a:xfrm>
            <a:off x="6421354" y="2190972"/>
            <a:ext cx="2041451" cy="6042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DAEDC52-367C-4DE7-8843-065F66A06654}"/>
              </a:ext>
            </a:extLst>
          </p:cNvPr>
          <p:cNvSpPr txBox="1"/>
          <p:nvPr/>
        </p:nvSpPr>
        <p:spPr>
          <a:xfrm>
            <a:off x="6981150" y="2305945"/>
            <a:ext cx="938847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STEP 3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256A1E6F-2CBA-485B-9E68-BC92ECBF5530}"/>
              </a:ext>
            </a:extLst>
          </p:cNvPr>
          <p:cNvSpPr/>
          <p:nvPr/>
        </p:nvSpPr>
        <p:spPr>
          <a:xfrm>
            <a:off x="9179911" y="2190972"/>
            <a:ext cx="2041451" cy="6042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F030968-735E-4DEA-B1BD-64EA306F9913}"/>
              </a:ext>
            </a:extLst>
          </p:cNvPr>
          <p:cNvSpPr txBox="1"/>
          <p:nvPr/>
        </p:nvSpPr>
        <p:spPr>
          <a:xfrm>
            <a:off x="9731479" y="2305945"/>
            <a:ext cx="938847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STEP 4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D590AC4-2998-482E-AB5A-9B18F7E09B2C}"/>
              </a:ext>
            </a:extLst>
          </p:cNvPr>
          <p:cNvSpPr txBox="1"/>
          <p:nvPr/>
        </p:nvSpPr>
        <p:spPr>
          <a:xfrm>
            <a:off x="904240" y="3427654"/>
            <a:ext cx="2016247" cy="5944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시뮬레이션 프로그램에서 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just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가상 데이터 수집 및 분석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69094AF-D568-4C9C-A689-126322E4A26D}"/>
              </a:ext>
            </a:extLst>
          </p:cNvPr>
          <p:cNvSpPr txBox="1"/>
          <p:nvPr/>
        </p:nvSpPr>
        <p:spPr>
          <a:xfrm>
            <a:off x="3655044" y="3298386"/>
            <a:ext cx="2016251" cy="85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실제 차량 데이터와 비교 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ctr">
              <a:lnSpc>
                <a:spcPct val="120000"/>
              </a:lnSpc>
            </a:pP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&amp; </a:t>
            </a:r>
          </a:p>
          <a:p>
            <a:pPr algn="ctr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시뮬레이션 데이터 정규화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61308A5-35A1-412A-A7B4-4D65265489BE}"/>
              </a:ext>
            </a:extLst>
          </p:cNvPr>
          <p:cNvSpPr txBox="1"/>
          <p:nvPr/>
        </p:nvSpPr>
        <p:spPr>
          <a:xfrm>
            <a:off x="6413602" y="3298387"/>
            <a:ext cx="2056954" cy="842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예측 </a:t>
            </a:r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머신러닝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모델 구현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ctr">
              <a:lnSpc>
                <a:spcPct val="120000"/>
              </a:lnSpc>
            </a:pP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&amp;</a:t>
            </a:r>
          </a:p>
          <a:p>
            <a:pPr algn="ctr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모델 개량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5BA64DC-7C54-45E3-BFC8-0E1A89DFF18E}"/>
              </a:ext>
            </a:extLst>
          </p:cNvPr>
          <p:cNvSpPr txBox="1"/>
          <p:nvPr/>
        </p:nvSpPr>
        <p:spPr>
          <a:xfrm>
            <a:off x="9179912" y="3298386"/>
            <a:ext cx="2041450" cy="5944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예측 결과 출력 용 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ctr">
              <a:lnSpc>
                <a:spcPct val="120000"/>
              </a:lnSpc>
            </a:pP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UI 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프로그램 작성  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6296126-4E3C-49DA-BBCD-DD892FC6232B}"/>
              </a:ext>
            </a:extLst>
          </p:cNvPr>
          <p:cNvSpPr txBox="1"/>
          <p:nvPr/>
        </p:nvSpPr>
        <p:spPr>
          <a:xfrm>
            <a:off x="339536" y="1264666"/>
            <a:ext cx="13324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진행 과정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F6E5F64-C530-4917-A4C3-74BC96F3D0EB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 descr="컴퓨터, 앉아있는, 젊은이(가) 표시된 사진&#10;&#10;자동 생성된 설명">
            <a:extLst>
              <a:ext uri="{FF2B5EF4-FFF2-40B4-BE49-F238E27FC236}">
                <a16:creationId xmlns:a16="http://schemas.microsoft.com/office/drawing/2014/main" id="{3FC12324-9B5F-440B-A237-EB56B4DC8F6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296" y="4473526"/>
            <a:ext cx="2022191" cy="1226234"/>
          </a:xfrm>
          <a:prstGeom prst="rect">
            <a:avLst/>
          </a:prstGeom>
        </p:spPr>
      </p:pic>
      <p:pic>
        <p:nvPicPr>
          <p:cNvPr id="21" name="그림 20" descr="스크린샷이(가) 표시된 사진&#10;&#10;자동 생성된 설명">
            <a:extLst>
              <a:ext uri="{FF2B5EF4-FFF2-40B4-BE49-F238E27FC236}">
                <a16:creationId xmlns:a16="http://schemas.microsoft.com/office/drawing/2014/main" id="{898A4F43-1E53-432B-B203-0D9303B9738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5116" y="3909264"/>
            <a:ext cx="2005418" cy="1802693"/>
          </a:xfrm>
          <a:prstGeom prst="rect">
            <a:avLst/>
          </a:prstGeom>
        </p:spPr>
      </p:pic>
      <p:pic>
        <p:nvPicPr>
          <p:cNvPr id="23" name="그림 22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6BB820E3-023A-419B-B3CD-A7475B02C65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0232" y="4425908"/>
            <a:ext cx="2168901" cy="1286050"/>
          </a:xfrm>
          <a:prstGeom prst="rect">
            <a:avLst/>
          </a:prstGeom>
        </p:spPr>
      </p:pic>
      <p:pic>
        <p:nvPicPr>
          <p:cNvPr id="25" name="그림 24" descr="스크린샷이(가) 표시된 사진&#10;&#10;자동 생성된 설명">
            <a:extLst>
              <a:ext uri="{FF2B5EF4-FFF2-40B4-BE49-F238E27FC236}">
                <a16:creationId xmlns:a16="http://schemas.microsoft.com/office/drawing/2014/main" id="{2F714267-5E5F-47EB-9885-8DBDEAA46328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0521" y="4473527"/>
            <a:ext cx="3051736" cy="128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7039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200090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E3252"/>
      </a:accent1>
      <a:accent2>
        <a:srgbClr val="005289"/>
      </a:accent2>
      <a:accent3>
        <a:srgbClr val="007095"/>
      </a:accent3>
      <a:accent4>
        <a:srgbClr val="BCDEE3"/>
      </a:accent4>
      <a:accent5>
        <a:srgbClr val="418A9D"/>
      </a:accent5>
      <a:accent6>
        <a:srgbClr val="AEAFA9"/>
      </a:accent6>
      <a:hlink>
        <a:srgbClr val="393939"/>
      </a:hlink>
      <a:folHlink>
        <a:srgbClr val="393939"/>
      </a:folHlink>
    </a:clrScheme>
    <a:fontScheme name="나눔스퀘어 Light">
      <a:majorFont>
        <a:latin typeface="나눔스퀘어 ExtraBold"/>
        <a:ea typeface="나눔스퀘어 ExtraBold"/>
        <a:cs typeface=""/>
      </a:majorFont>
      <a:minorFont>
        <a:latin typeface="나눔스퀘어 Light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748</TotalTime>
  <Words>1157</Words>
  <Application>Microsoft Office PowerPoint</Application>
  <PresentationFormat>와이드스크린</PresentationFormat>
  <Paragraphs>355</Paragraphs>
  <Slides>28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5" baseType="lpstr">
      <vt:lpstr>나눔스퀘어 Bold</vt:lpstr>
      <vt:lpstr>나눔스퀘어 ExtraBold</vt:lpstr>
      <vt:lpstr>나눔스퀘어 Light</vt:lpstr>
      <vt:lpstr>Arial</vt:lpstr>
      <vt:lpstr>Arial Nova Light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JeongHeeSeok</cp:lastModifiedBy>
  <cp:revision>109</cp:revision>
  <dcterms:created xsi:type="dcterms:W3CDTF">2020-09-07T02:34:06Z</dcterms:created>
  <dcterms:modified xsi:type="dcterms:W3CDTF">2020-09-17T09:19:16Z</dcterms:modified>
</cp:coreProperties>
</file>